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0056" cy="106920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5999" y="5237772"/>
            <a:ext cx="6784056" cy="54542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2616" y="437743"/>
            <a:ext cx="2678429" cy="845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jpg"/><Relationship Id="rId11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5147" y="1208463"/>
            <a:ext cx="46170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Lucida Sans Unicode"/>
                <a:cs typeface="Lucida Sans Unicode"/>
              </a:rPr>
              <a:t>is </a:t>
            </a:r>
            <a:r>
              <a:rPr dirty="0" sz="1200" spc="145">
                <a:latin typeface="Lucida Sans Unicode"/>
                <a:cs typeface="Lucida Sans Unicode"/>
              </a:rPr>
              <a:t>a </a:t>
            </a:r>
            <a:r>
              <a:rPr dirty="0" sz="1200" spc="20">
                <a:latin typeface="Lucida Sans Unicode"/>
                <a:cs typeface="Lucida Sans Unicode"/>
              </a:rPr>
              <a:t>partnership </a:t>
            </a:r>
            <a:r>
              <a:rPr dirty="0" sz="1200" spc="-10">
                <a:latin typeface="Lucida Sans Unicode"/>
                <a:cs typeface="Lucida Sans Unicode"/>
              </a:rPr>
              <a:t>of </a:t>
            </a:r>
            <a:r>
              <a:rPr dirty="0" sz="1200" spc="10">
                <a:latin typeface="Lucida Sans Unicode"/>
                <a:cs typeface="Lucida Sans Unicode"/>
              </a:rPr>
              <a:t>cross-sector, </a:t>
            </a:r>
            <a:r>
              <a:rPr dirty="0" sz="1200" spc="55">
                <a:latin typeface="Lucida Sans Unicode"/>
                <a:cs typeface="Lucida Sans Unicode"/>
              </a:rPr>
              <a:t>place-based </a:t>
            </a:r>
            <a:r>
              <a:rPr dirty="0" sz="1200" spc="10">
                <a:latin typeface="Lucida Sans Unicode"/>
                <a:cs typeface="Lucida Sans Unicode"/>
              </a:rPr>
              <a:t>organizations </a:t>
            </a:r>
            <a:r>
              <a:rPr dirty="0" sz="1200" spc="-365">
                <a:latin typeface="Lucida Sans Unicode"/>
                <a:cs typeface="Lucida Sans Unicode"/>
              </a:rPr>
              <a:t> </a:t>
            </a:r>
            <a:r>
              <a:rPr dirty="0" sz="1200" spc="55">
                <a:latin typeface="Lucida Sans Unicode"/>
                <a:cs typeface="Lucida Sans Unicode"/>
              </a:rPr>
              <a:t>dedicated </a:t>
            </a:r>
            <a:r>
              <a:rPr dirty="0" sz="1200" spc="5">
                <a:latin typeface="Lucida Sans Unicode"/>
                <a:cs typeface="Lucida Sans Unicode"/>
              </a:rPr>
              <a:t>to </a:t>
            </a:r>
            <a:r>
              <a:rPr dirty="0" sz="1200" spc="15">
                <a:latin typeface="Lucida Sans Unicode"/>
                <a:cs typeface="Lucida Sans Unicode"/>
              </a:rPr>
              <a:t>ensuring all </a:t>
            </a:r>
            <a:r>
              <a:rPr dirty="0" sz="1200" spc="35">
                <a:latin typeface="Lucida Sans Unicode"/>
                <a:cs typeface="Lucida Sans Unicode"/>
              </a:rPr>
              <a:t>communities </a:t>
            </a:r>
            <a:r>
              <a:rPr dirty="0" sz="1200" spc="-15">
                <a:latin typeface="Lucida Sans Unicode"/>
                <a:cs typeface="Lucida Sans Unicode"/>
              </a:rPr>
              <a:t>in </a:t>
            </a:r>
            <a:r>
              <a:rPr dirty="0" sz="1200" spc="40">
                <a:latin typeface="Lucida Sans Unicode"/>
                <a:cs typeface="Lucida Sans Unicode"/>
              </a:rPr>
              <a:t>Washington </a:t>
            </a:r>
            <a:r>
              <a:rPr dirty="0" sz="1200" spc="70">
                <a:latin typeface="Lucida Sans Unicode"/>
                <a:cs typeface="Lucida Sans Unicode"/>
              </a:rPr>
              <a:t>have </a:t>
            </a:r>
            <a:r>
              <a:rPr dirty="0" sz="1200" spc="-365">
                <a:latin typeface="Lucida Sans Unicode"/>
                <a:cs typeface="Lucida Sans Unicode"/>
              </a:rPr>
              <a:t> </a:t>
            </a:r>
            <a:r>
              <a:rPr dirty="0" sz="1200" spc="25">
                <a:latin typeface="Lucida Sans Unicode"/>
                <a:cs typeface="Lucida Sans Unicode"/>
              </a:rPr>
              <a:t>the </a:t>
            </a:r>
            <a:r>
              <a:rPr dirty="0" sz="1200" spc="35">
                <a:latin typeface="Lucida Sans Unicode"/>
                <a:cs typeface="Lucida Sans Unicode"/>
              </a:rPr>
              <a:t>civic </a:t>
            </a:r>
            <a:r>
              <a:rPr dirty="0" sz="1200" spc="10">
                <a:latin typeface="Lucida Sans Unicode"/>
                <a:cs typeface="Lucida Sans Unicode"/>
              </a:rPr>
              <a:t>infrastructure </a:t>
            </a:r>
            <a:r>
              <a:rPr dirty="0" sz="1200" spc="50">
                <a:latin typeface="Lucida Sans Unicode"/>
                <a:cs typeface="Lucida Sans Unicode"/>
              </a:rPr>
              <a:t>necessary </a:t>
            </a:r>
            <a:r>
              <a:rPr dirty="0" sz="1200" spc="5">
                <a:latin typeface="Lucida Sans Unicode"/>
                <a:cs typeface="Lucida Sans Unicode"/>
              </a:rPr>
              <a:t>to </a:t>
            </a:r>
            <a:r>
              <a:rPr dirty="0" sz="1200" spc="25">
                <a:latin typeface="Lucida Sans Unicode"/>
                <a:cs typeface="Lucida Sans Unicode"/>
              </a:rPr>
              <a:t>provide </a:t>
            </a:r>
            <a:r>
              <a:rPr dirty="0" sz="1200" spc="35">
                <a:latin typeface="Lucida Sans Unicode"/>
                <a:cs typeface="Lucida Sans Unicode"/>
              </a:rPr>
              <a:t>equitable </a:t>
            </a:r>
            <a:r>
              <a:rPr dirty="0" sz="1200" spc="40">
                <a:latin typeface="Lucida Sans Unicode"/>
                <a:cs typeface="Lucida Sans Unicode"/>
              </a:rPr>
              <a:t> </a:t>
            </a:r>
            <a:r>
              <a:rPr dirty="0" sz="1200" spc="60">
                <a:latin typeface="Lucida Sans Unicode"/>
                <a:cs typeface="Lucida Sans Unicode"/>
              </a:rPr>
              <a:t>pathways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spc="-20">
                <a:latin typeface="Lucida Sans Unicode"/>
                <a:cs typeface="Lucida Sans Unicode"/>
              </a:rPr>
              <a:t>for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spc="20">
                <a:latin typeface="Lucida Sans Unicode"/>
                <a:cs typeface="Lucida Sans Unicode"/>
              </a:rPr>
              <a:t>youth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spc="5">
                <a:latin typeface="Lucida Sans Unicode"/>
                <a:cs typeface="Lucida Sans Unicode"/>
              </a:rPr>
              <a:t>to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spc="65">
                <a:latin typeface="Lucida Sans Unicode"/>
                <a:cs typeface="Lucida Sans Unicode"/>
              </a:rPr>
              <a:t>succeed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spc="-15">
                <a:latin typeface="Lucida Sans Unicode"/>
                <a:cs typeface="Lucida Sans Unicode"/>
              </a:rPr>
              <a:t>in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spc="25">
                <a:latin typeface="Lucida Sans Unicode"/>
                <a:cs typeface="Lucida Sans Unicode"/>
              </a:rPr>
              <a:t>education,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spc="25">
                <a:latin typeface="Lucida Sans Unicode"/>
                <a:cs typeface="Lucida Sans Unicode"/>
              </a:rPr>
              <a:t>career,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spc="75">
                <a:latin typeface="Lucida Sans Unicode"/>
                <a:cs typeface="Lucida Sans Unicode"/>
              </a:rPr>
              <a:t>and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-45">
                <a:latin typeface="Lucida Sans Unicode"/>
                <a:cs typeface="Lucida Sans Unicode"/>
              </a:rPr>
              <a:t>life.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50"/>
              <a:t>WAC2C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8050" y="127173"/>
            <a:ext cx="6670675" cy="10413365"/>
            <a:chOff x="38050" y="127173"/>
            <a:chExt cx="6670675" cy="10413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056" y="1908048"/>
              <a:ext cx="5879591" cy="863193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46691" y="2264515"/>
              <a:ext cx="5266690" cy="8017509"/>
            </a:xfrm>
            <a:custGeom>
              <a:avLst/>
              <a:gdLst/>
              <a:ahLst/>
              <a:cxnLst/>
              <a:rect l="l" t="t" r="r" b="b"/>
              <a:pathLst>
                <a:path w="5266690" h="8017509">
                  <a:moveTo>
                    <a:pt x="4591735" y="0"/>
                  </a:moveTo>
                  <a:lnTo>
                    <a:pt x="674941" y="0"/>
                  </a:lnTo>
                  <a:lnTo>
                    <a:pt x="626740" y="1694"/>
                  </a:lnTo>
                  <a:lnTo>
                    <a:pt x="579453" y="6702"/>
                  </a:lnTo>
                  <a:lnTo>
                    <a:pt x="533195" y="14908"/>
                  </a:lnTo>
                  <a:lnTo>
                    <a:pt x="488081" y="26200"/>
                  </a:lnTo>
                  <a:lnTo>
                    <a:pt x="444223" y="40461"/>
                  </a:lnTo>
                  <a:lnTo>
                    <a:pt x="401738" y="57579"/>
                  </a:lnTo>
                  <a:lnTo>
                    <a:pt x="360738" y="77439"/>
                  </a:lnTo>
                  <a:lnTo>
                    <a:pt x="321338" y="99927"/>
                  </a:lnTo>
                  <a:lnTo>
                    <a:pt x="283652" y="124928"/>
                  </a:lnTo>
                  <a:lnTo>
                    <a:pt x="247794" y="152329"/>
                  </a:lnTo>
                  <a:lnTo>
                    <a:pt x="213879" y="182015"/>
                  </a:lnTo>
                  <a:lnTo>
                    <a:pt x="182021" y="213873"/>
                  </a:lnTo>
                  <a:lnTo>
                    <a:pt x="152334" y="247787"/>
                  </a:lnTo>
                  <a:lnTo>
                    <a:pt x="124933" y="283643"/>
                  </a:lnTo>
                  <a:lnTo>
                    <a:pt x="99930" y="321328"/>
                  </a:lnTo>
                  <a:lnTo>
                    <a:pt x="77442" y="360728"/>
                  </a:lnTo>
                  <a:lnTo>
                    <a:pt x="57581" y="401727"/>
                  </a:lnTo>
                  <a:lnTo>
                    <a:pt x="40463" y="444212"/>
                  </a:lnTo>
                  <a:lnTo>
                    <a:pt x="26201" y="488069"/>
                  </a:lnTo>
                  <a:lnTo>
                    <a:pt x="14909" y="533183"/>
                  </a:lnTo>
                  <a:lnTo>
                    <a:pt x="6702" y="579441"/>
                  </a:lnTo>
                  <a:lnTo>
                    <a:pt x="1694" y="626727"/>
                  </a:lnTo>
                  <a:lnTo>
                    <a:pt x="0" y="674928"/>
                  </a:lnTo>
                  <a:lnTo>
                    <a:pt x="0" y="7342098"/>
                  </a:lnTo>
                  <a:lnTo>
                    <a:pt x="1694" y="7390299"/>
                  </a:lnTo>
                  <a:lnTo>
                    <a:pt x="6702" y="7437586"/>
                  </a:lnTo>
                  <a:lnTo>
                    <a:pt x="14909" y="7483844"/>
                  </a:lnTo>
                  <a:lnTo>
                    <a:pt x="26201" y="7528958"/>
                  </a:lnTo>
                  <a:lnTo>
                    <a:pt x="40463" y="7572816"/>
                  </a:lnTo>
                  <a:lnTo>
                    <a:pt x="57581" y="7615301"/>
                  </a:lnTo>
                  <a:lnTo>
                    <a:pt x="77442" y="7656301"/>
                  </a:lnTo>
                  <a:lnTo>
                    <a:pt x="99930" y="7695702"/>
                  </a:lnTo>
                  <a:lnTo>
                    <a:pt x="124933" y="7733387"/>
                  </a:lnTo>
                  <a:lnTo>
                    <a:pt x="152334" y="7769245"/>
                  </a:lnTo>
                  <a:lnTo>
                    <a:pt x="182021" y="7803160"/>
                  </a:lnTo>
                  <a:lnTo>
                    <a:pt x="213879" y="7835018"/>
                  </a:lnTo>
                  <a:lnTo>
                    <a:pt x="247794" y="7864705"/>
                  </a:lnTo>
                  <a:lnTo>
                    <a:pt x="283652" y="7892106"/>
                  </a:lnTo>
                  <a:lnTo>
                    <a:pt x="321338" y="7917109"/>
                  </a:lnTo>
                  <a:lnTo>
                    <a:pt x="360738" y="7939597"/>
                  </a:lnTo>
                  <a:lnTo>
                    <a:pt x="401738" y="7959458"/>
                  </a:lnTo>
                  <a:lnTo>
                    <a:pt x="444223" y="7976576"/>
                  </a:lnTo>
                  <a:lnTo>
                    <a:pt x="488081" y="7990839"/>
                  </a:lnTo>
                  <a:lnTo>
                    <a:pt x="533195" y="8002130"/>
                  </a:lnTo>
                  <a:lnTo>
                    <a:pt x="579453" y="8010337"/>
                  </a:lnTo>
                  <a:lnTo>
                    <a:pt x="626740" y="8015345"/>
                  </a:lnTo>
                  <a:lnTo>
                    <a:pt x="674941" y="8017040"/>
                  </a:lnTo>
                  <a:lnTo>
                    <a:pt x="4591735" y="8017040"/>
                  </a:lnTo>
                  <a:lnTo>
                    <a:pt x="4639937" y="8015345"/>
                  </a:lnTo>
                  <a:lnTo>
                    <a:pt x="4687223" y="8010337"/>
                  </a:lnTo>
                  <a:lnTo>
                    <a:pt x="4733481" y="8002130"/>
                  </a:lnTo>
                  <a:lnTo>
                    <a:pt x="4778596" y="7990839"/>
                  </a:lnTo>
                  <a:lnTo>
                    <a:pt x="4822453" y="7976576"/>
                  </a:lnTo>
                  <a:lnTo>
                    <a:pt x="4864939" y="7959458"/>
                  </a:lnTo>
                  <a:lnTo>
                    <a:pt x="4905939" y="7939597"/>
                  </a:lnTo>
                  <a:lnTo>
                    <a:pt x="4945339" y="7917109"/>
                  </a:lnTo>
                  <a:lnTo>
                    <a:pt x="4983025" y="7892106"/>
                  </a:lnTo>
                  <a:lnTo>
                    <a:pt x="5018882" y="7864705"/>
                  </a:lnTo>
                  <a:lnTo>
                    <a:pt x="5052797" y="7835018"/>
                  </a:lnTo>
                  <a:lnTo>
                    <a:pt x="5084655" y="7803160"/>
                  </a:lnTo>
                  <a:lnTo>
                    <a:pt x="5114342" y="7769245"/>
                  </a:lnTo>
                  <a:lnTo>
                    <a:pt x="5141744" y="7733387"/>
                  </a:lnTo>
                  <a:lnTo>
                    <a:pt x="5166746" y="7695702"/>
                  </a:lnTo>
                  <a:lnTo>
                    <a:pt x="5189234" y="7656301"/>
                  </a:lnTo>
                  <a:lnTo>
                    <a:pt x="5209095" y="7615301"/>
                  </a:lnTo>
                  <a:lnTo>
                    <a:pt x="5226214" y="7572816"/>
                  </a:lnTo>
                  <a:lnTo>
                    <a:pt x="5240476" y="7528958"/>
                  </a:lnTo>
                  <a:lnTo>
                    <a:pt x="5251767" y="7483844"/>
                  </a:lnTo>
                  <a:lnTo>
                    <a:pt x="5259974" y="7437586"/>
                  </a:lnTo>
                  <a:lnTo>
                    <a:pt x="5264982" y="7390299"/>
                  </a:lnTo>
                  <a:lnTo>
                    <a:pt x="5266677" y="7342098"/>
                  </a:lnTo>
                  <a:lnTo>
                    <a:pt x="5266677" y="674928"/>
                  </a:lnTo>
                  <a:lnTo>
                    <a:pt x="5264982" y="626727"/>
                  </a:lnTo>
                  <a:lnTo>
                    <a:pt x="5259974" y="579441"/>
                  </a:lnTo>
                  <a:lnTo>
                    <a:pt x="5251767" y="533183"/>
                  </a:lnTo>
                  <a:lnTo>
                    <a:pt x="5240476" y="488069"/>
                  </a:lnTo>
                  <a:lnTo>
                    <a:pt x="5226214" y="444212"/>
                  </a:lnTo>
                  <a:lnTo>
                    <a:pt x="5209095" y="401727"/>
                  </a:lnTo>
                  <a:lnTo>
                    <a:pt x="5189234" y="360728"/>
                  </a:lnTo>
                  <a:lnTo>
                    <a:pt x="5166746" y="321328"/>
                  </a:lnTo>
                  <a:lnTo>
                    <a:pt x="5141744" y="283643"/>
                  </a:lnTo>
                  <a:lnTo>
                    <a:pt x="5114342" y="247787"/>
                  </a:lnTo>
                  <a:lnTo>
                    <a:pt x="5084655" y="213873"/>
                  </a:lnTo>
                  <a:lnTo>
                    <a:pt x="5052797" y="182015"/>
                  </a:lnTo>
                  <a:lnTo>
                    <a:pt x="5018882" y="152329"/>
                  </a:lnTo>
                  <a:lnTo>
                    <a:pt x="4983025" y="124928"/>
                  </a:lnTo>
                  <a:lnTo>
                    <a:pt x="4945339" y="99927"/>
                  </a:lnTo>
                  <a:lnTo>
                    <a:pt x="4905939" y="77439"/>
                  </a:lnTo>
                  <a:lnTo>
                    <a:pt x="4864939" y="57579"/>
                  </a:lnTo>
                  <a:lnTo>
                    <a:pt x="4822453" y="40461"/>
                  </a:lnTo>
                  <a:lnTo>
                    <a:pt x="4778596" y="26200"/>
                  </a:lnTo>
                  <a:lnTo>
                    <a:pt x="4733481" y="14908"/>
                  </a:lnTo>
                  <a:lnTo>
                    <a:pt x="4687223" y="6702"/>
                  </a:lnTo>
                  <a:lnTo>
                    <a:pt x="4639937" y="1694"/>
                  </a:lnTo>
                  <a:lnTo>
                    <a:pt x="4591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50" y="127173"/>
              <a:ext cx="2588096" cy="25880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6297" y="2784705"/>
              <a:ext cx="1737159" cy="5269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707" y="4964914"/>
              <a:ext cx="1360425" cy="35295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27179" y="3383616"/>
            <a:ext cx="1656080" cy="7061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06300"/>
              </a:lnSpc>
              <a:spcBef>
                <a:spcPts val="90"/>
              </a:spcBef>
            </a:pPr>
            <a:r>
              <a:rPr dirty="0" sz="600" spc="85">
                <a:latin typeface="Lucida Sans Unicode"/>
                <a:cs typeface="Lucida Sans Unicode"/>
              </a:rPr>
              <a:t>We </a:t>
            </a:r>
            <a:r>
              <a:rPr dirty="0" sz="600" spc="20">
                <a:latin typeface="Lucida Sans Unicode"/>
                <a:cs typeface="Lucida Sans Unicode"/>
              </a:rPr>
              <a:t>intentionally </a:t>
            </a:r>
            <a:r>
              <a:rPr dirty="0" sz="600" spc="30">
                <a:latin typeface="Lucida Sans Unicode"/>
                <a:cs typeface="Lucida Sans Unicode"/>
              </a:rPr>
              <a:t>provide </a:t>
            </a:r>
            <a:r>
              <a:rPr dirty="0" sz="600" spc="40">
                <a:latin typeface="Lucida Sans Unicode"/>
                <a:cs typeface="Lucida Sans Unicode"/>
              </a:rPr>
              <a:t>place-based, </a:t>
            </a:r>
            <a:r>
              <a:rPr dirty="0" sz="600" spc="45">
                <a:latin typeface="Lucida Sans Unicode"/>
                <a:cs typeface="Lucida Sans Unicode"/>
              </a:rPr>
              <a:t> </a:t>
            </a:r>
            <a:r>
              <a:rPr dirty="0" sz="600" spc="50">
                <a:latin typeface="Lucida Sans Unicode"/>
                <a:cs typeface="Lucida Sans Unicode"/>
              </a:rPr>
              <a:t>language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20">
                <a:latin typeface="Lucida Sans Unicode"/>
                <a:cs typeface="Lucida Sans Unicode"/>
              </a:rPr>
              <a:t>culturally </a:t>
            </a:r>
            <a:r>
              <a:rPr dirty="0" sz="600" spc="40">
                <a:latin typeface="Lucida Sans Unicode"/>
                <a:cs typeface="Lucida Sans Unicode"/>
              </a:rPr>
              <a:t>centered </a:t>
            </a:r>
            <a:r>
              <a:rPr dirty="0" sz="600" spc="45">
                <a:latin typeface="Lucida Sans Unicode"/>
                <a:cs typeface="Lucida Sans Unicode"/>
              </a:rPr>
              <a:t> </a:t>
            </a:r>
            <a:r>
              <a:rPr dirty="0" sz="600" spc="50">
                <a:latin typeface="Lucida Sans Unicode"/>
                <a:cs typeface="Lucida Sans Unicode"/>
              </a:rPr>
              <a:t>approaches </a:t>
            </a:r>
            <a:r>
              <a:rPr dirty="0" sz="600" spc="20">
                <a:latin typeface="Lucida Sans Unicode"/>
                <a:cs typeface="Lucida Sans Unicode"/>
              </a:rPr>
              <a:t>to </a:t>
            </a:r>
            <a:r>
              <a:rPr dirty="0" sz="600" spc="15">
                <a:latin typeface="Lucida Sans Unicode"/>
                <a:cs typeface="Lucida Sans Unicode"/>
              </a:rPr>
              <a:t>foster </a:t>
            </a:r>
            <a:r>
              <a:rPr dirty="0" sz="600" spc="10">
                <a:latin typeface="Lucida Sans Unicode"/>
                <a:cs typeface="Lucida Sans Unicode"/>
              </a:rPr>
              <a:t>trust,rapport,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65">
                <a:latin typeface="Lucida Sans Unicode"/>
                <a:cs typeface="Lucida Sans Unicode"/>
              </a:rPr>
              <a:t> </a:t>
            </a:r>
            <a:r>
              <a:rPr dirty="0" sz="600" spc="60">
                <a:latin typeface="Lucida Sans Unicode"/>
                <a:cs typeface="Lucida Sans Unicode"/>
              </a:rPr>
              <a:t>access </a:t>
            </a:r>
            <a:r>
              <a:rPr dirty="0" sz="600" spc="20">
                <a:latin typeface="Lucida Sans Unicode"/>
                <a:cs typeface="Lucida Sans Unicode"/>
              </a:rPr>
              <a:t>to </a:t>
            </a:r>
            <a:r>
              <a:rPr dirty="0" sz="600" spc="25">
                <a:latin typeface="Lucida Sans Unicode"/>
                <a:cs typeface="Lucida Sans Unicode"/>
              </a:rPr>
              <a:t>resources. </a:t>
            </a:r>
            <a:r>
              <a:rPr dirty="0" sz="600" spc="30">
                <a:latin typeface="Lucida Sans Unicode"/>
                <a:cs typeface="Lucida Sans Unicode"/>
              </a:rPr>
              <a:t>Equitable </a:t>
            </a:r>
            <a:r>
              <a:rPr dirty="0" sz="600" spc="40">
                <a:latin typeface="Lucida Sans Unicode"/>
                <a:cs typeface="Lucida Sans Unicode"/>
              </a:rPr>
              <a:t>systems </a:t>
            </a:r>
            <a:r>
              <a:rPr dirty="0" sz="600" spc="-175">
                <a:latin typeface="Lucida Sans Unicode"/>
                <a:cs typeface="Lucida Sans Unicode"/>
              </a:rPr>
              <a:t> </a:t>
            </a:r>
            <a:r>
              <a:rPr dirty="0" sz="600" spc="60">
                <a:latin typeface="Lucida Sans Unicode"/>
                <a:cs typeface="Lucida Sans Unicode"/>
              </a:rPr>
              <a:t>and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partnerships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35">
                <a:latin typeface="Lucida Sans Unicode"/>
                <a:cs typeface="Lucida Sans Unicode"/>
              </a:rPr>
              <a:t>that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mindfully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40">
                <a:latin typeface="Lucida Sans Unicode"/>
                <a:cs typeface="Lucida Sans Unicode"/>
              </a:rPr>
              <a:t>allocate </a:t>
            </a:r>
            <a:r>
              <a:rPr dirty="0" sz="600" spc="-175">
                <a:latin typeface="Lucida Sans Unicode"/>
                <a:cs typeface="Lucida Sans Unicode"/>
              </a:rPr>
              <a:t> </a:t>
            </a:r>
            <a:r>
              <a:rPr dirty="0" sz="600" spc="35">
                <a:latin typeface="Lucida Sans Unicode"/>
                <a:cs typeface="Lucida Sans Unicode"/>
              </a:rPr>
              <a:t>resources </a:t>
            </a:r>
            <a:r>
              <a:rPr dirty="0" sz="600" spc="50">
                <a:latin typeface="Lucida Sans Unicode"/>
                <a:cs typeface="Lucida Sans Unicode"/>
              </a:rPr>
              <a:t>needed </a:t>
            </a:r>
            <a:r>
              <a:rPr dirty="0" sz="600" spc="5">
                <a:latin typeface="Lucida Sans Unicode"/>
                <a:cs typeface="Lucida Sans Unicode"/>
              </a:rPr>
              <a:t>for </a:t>
            </a:r>
            <a:r>
              <a:rPr dirty="0" sz="600" spc="40">
                <a:latin typeface="Lucida Sans Unicode"/>
                <a:cs typeface="Lucida Sans Unicode"/>
              </a:rPr>
              <a:t>communities </a:t>
            </a:r>
            <a:r>
              <a:rPr dirty="0" sz="600" spc="20">
                <a:latin typeface="Lucida Sans Unicode"/>
                <a:cs typeface="Lucida Sans Unicode"/>
              </a:rPr>
              <a:t>to </a:t>
            </a:r>
            <a:r>
              <a:rPr dirty="0" sz="600" spc="2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thrive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5">
                <a:latin typeface="Lucida Sans Unicode"/>
                <a:cs typeface="Lucida Sans Unicode"/>
              </a:rPr>
              <a:t>in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the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lower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40">
                <a:latin typeface="Lucida Sans Unicode"/>
                <a:cs typeface="Lucida Sans Unicode"/>
              </a:rPr>
              <a:t>Yakima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Valley.</a:t>
            </a:r>
            <a:endParaRPr sz="6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6972" y="5440707"/>
            <a:ext cx="1675764" cy="4146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6300"/>
              </a:lnSpc>
              <a:spcBef>
                <a:spcPts val="90"/>
              </a:spcBef>
            </a:pPr>
            <a:r>
              <a:rPr dirty="0" sz="600" spc="20">
                <a:latin typeface="Lucida Sans Unicode"/>
                <a:cs typeface="Lucida Sans Unicode"/>
              </a:rPr>
              <a:t>The </a:t>
            </a:r>
            <a:r>
              <a:rPr dirty="0" sz="600" spc="5">
                <a:latin typeface="Lucida Sans Unicode"/>
                <a:cs typeface="Lucida Sans Unicode"/>
              </a:rPr>
              <a:t>ZONE is </a:t>
            </a:r>
            <a:r>
              <a:rPr dirty="0" sz="600" spc="95">
                <a:latin typeface="Lucida Sans Unicode"/>
                <a:cs typeface="Lucida Sans Unicode"/>
              </a:rPr>
              <a:t>a </a:t>
            </a:r>
            <a:r>
              <a:rPr dirty="0" sz="600" spc="45">
                <a:latin typeface="Lucida Sans Unicode"/>
                <a:cs typeface="Lucida Sans Unicode"/>
              </a:rPr>
              <a:t>community </a:t>
            </a:r>
            <a:r>
              <a:rPr dirty="0" sz="600" spc="10">
                <a:latin typeface="Lucida Sans Unicode"/>
                <a:cs typeface="Lucida Sans Unicode"/>
              </a:rPr>
              <a:t>initiative, </a:t>
            </a:r>
            <a:r>
              <a:rPr dirty="0" sz="600" spc="1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building </a:t>
            </a:r>
            <a:r>
              <a:rPr dirty="0" sz="600" spc="45">
                <a:latin typeface="Lucida Sans Unicode"/>
                <a:cs typeface="Lucida Sans Unicode"/>
              </a:rPr>
              <a:t>hope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25">
                <a:latin typeface="Lucida Sans Unicode"/>
                <a:cs typeface="Lucida Sans Unicode"/>
              </a:rPr>
              <a:t>opportunity through </a:t>
            </a:r>
            <a:r>
              <a:rPr dirty="0" sz="600" spc="30">
                <a:latin typeface="Lucida Sans Unicode"/>
                <a:cs typeface="Lucida Sans Unicode"/>
              </a:rPr>
              <a:t> collective</a:t>
            </a:r>
            <a:r>
              <a:rPr dirty="0" sz="600" spc="-30">
                <a:latin typeface="Lucida Sans Unicode"/>
                <a:cs typeface="Lucida Sans Unicode"/>
              </a:rPr>
              <a:t> </a:t>
            </a:r>
            <a:r>
              <a:rPr dirty="0" sz="600" spc="40">
                <a:latin typeface="Lucida Sans Unicode"/>
                <a:cs typeface="Lucida Sans Unicode"/>
              </a:rPr>
              <a:t>action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5">
                <a:latin typeface="Lucida Sans Unicode"/>
                <a:cs typeface="Lucida Sans Unicode"/>
              </a:rPr>
              <a:t>in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the</a:t>
            </a:r>
            <a:r>
              <a:rPr dirty="0" sz="600" spc="-30">
                <a:latin typeface="Lucida Sans Unicode"/>
                <a:cs typeface="Lucida Sans Unicode"/>
              </a:rPr>
              <a:t> </a:t>
            </a:r>
            <a:r>
              <a:rPr dirty="0" sz="600" spc="35">
                <a:latin typeface="Lucida Sans Unicode"/>
                <a:cs typeface="Lucida Sans Unicode"/>
              </a:rPr>
              <a:t>neighborhoods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of </a:t>
            </a:r>
            <a:r>
              <a:rPr dirty="0" sz="600" spc="-180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Northeast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Spokane.</a:t>
            </a:r>
            <a:endParaRPr sz="6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3192" y="7225938"/>
            <a:ext cx="1711325" cy="8032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06300"/>
              </a:lnSpc>
              <a:spcBef>
                <a:spcPts val="90"/>
              </a:spcBef>
            </a:pPr>
            <a:r>
              <a:rPr dirty="0" sz="600" spc="35">
                <a:latin typeface="Lucida Sans Unicode"/>
                <a:cs typeface="Lucida Sans Unicode"/>
              </a:rPr>
              <a:t>Elevate </a:t>
            </a:r>
            <a:r>
              <a:rPr dirty="0" sz="600" spc="5">
                <a:latin typeface="Lucida Sans Unicode"/>
                <a:cs typeface="Lucida Sans Unicode"/>
              </a:rPr>
              <a:t>is </a:t>
            </a:r>
            <a:r>
              <a:rPr dirty="0" sz="600" spc="95">
                <a:latin typeface="Lucida Sans Unicode"/>
                <a:cs typeface="Lucida Sans Unicode"/>
              </a:rPr>
              <a:t>a </a:t>
            </a:r>
            <a:r>
              <a:rPr dirty="0" sz="600" spc="45">
                <a:latin typeface="Lucida Sans Unicode"/>
                <a:cs typeface="Lucida Sans Unicode"/>
              </a:rPr>
              <a:t>community </a:t>
            </a:r>
            <a:r>
              <a:rPr dirty="0" sz="600" spc="30">
                <a:latin typeface="Lucida Sans Unicode"/>
                <a:cs typeface="Lucida Sans Unicode"/>
              </a:rPr>
              <a:t>partnership </a:t>
            </a:r>
            <a:r>
              <a:rPr dirty="0" sz="600" spc="10">
                <a:latin typeface="Lucida Sans Unicode"/>
                <a:cs typeface="Lucida Sans Unicode"/>
              </a:rPr>
              <a:t>of </a:t>
            </a:r>
            <a:r>
              <a:rPr dirty="0" sz="600" spc="1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diverse, </a:t>
            </a:r>
            <a:r>
              <a:rPr dirty="0" sz="600" spc="30">
                <a:latin typeface="Lucida Sans Unicode"/>
                <a:cs typeface="Lucida Sans Unicode"/>
              </a:rPr>
              <a:t>cross-sector </a:t>
            </a:r>
            <a:r>
              <a:rPr dirty="0" sz="600" spc="55">
                <a:latin typeface="Lucida Sans Unicode"/>
                <a:cs typeface="Lucida Sans Unicode"/>
              </a:rPr>
              <a:t>members </a:t>
            </a:r>
            <a:r>
              <a:rPr dirty="0" sz="600" spc="20">
                <a:latin typeface="Lucida Sans Unicode"/>
                <a:cs typeface="Lucida Sans Unicode"/>
              </a:rPr>
              <a:t>working </a:t>
            </a:r>
            <a:r>
              <a:rPr dirty="0" sz="600" spc="2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collaboratively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35">
                <a:latin typeface="Lucida Sans Unicode"/>
                <a:cs typeface="Lucida Sans Unicode"/>
              </a:rPr>
              <a:t>leveraging resources </a:t>
            </a:r>
            <a:r>
              <a:rPr dirty="0" sz="600" spc="-175">
                <a:latin typeface="Lucida Sans Unicode"/>
                <a:cs typeface="Lucida Sans Unicode"/>
              </a:rPr>
              <a:t> </a:t>
            </a:r>
            <a:r>
              <a:rPr dirty="0" sz="600" spc="5">
                <a:latin typeface="Lucida Sans Unicode"/>
                <a:cs typeface="Lucida Sans Unicode"/>
              </a:rPr>
              <a:t>in </a:t>
            </a:r>
            <a:r>
              <a:rPr dirty="0" sz="600" spc="25">
                <a:latin typeface="Lucida Sans Unicode"/>
                <a:cs typeface="Lucida Sans Unicode"/>
              </a:rPr>
              <a:t>order </a:t>
            </a:r>
            <a:r>
              <a:rPr dirty="0" sz="600" spc="20">
                <a:latin typeface="Lucida Sans Unicode"/>
                <a:cs typeface="Lucida Sans Unicode"/>
              </a:rPr>
              <a:t>to </a:t>
            </a:r>
            <a:r>
              <a:rPr dirty="0" sz="600" spc="30">
                <a:latin typeface="Lucida Sans Unicode"/>
                <a:cs typeface="Lucida Sans Unicode"/>
              </a:rPr>
              <a:t>strengthen the </a:t>
            </a:r>
            <a:r>
              <a:rPr dirty="0" sz="600" spc="40">
                <a:latin typeface="Lucida Sans Unicode"/>
                <a:cs typeface="Lucida Sans Unicode"/>
              </a:rPr>
              <a:t>educational </a:t>
            </a:r>
            <a:r>
              <a:rPr dirty="0" sz="600" spc="4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pipeline, </a:t>
            </a:r>
            <a:r>
              <a:rPr dirty="0" sz="600" spc="25">
                <a:latin typeface="Lucida Sans Unicode"/>
                <a:cs typeface="Lucida Sans Unicode"/>
              </a:rPr>
              <a:t>from </a:t>
            </a:r>
            <a:r>
              <a:rPr dirty="0" sz="600" spc="45">
                <a:latin typeface="Lucida Sans Unicode"/>
                <a:cs typeface="Lucida Sans Unicode"/>
              </a:rPr>
              <a:t>cradle </a:t>
            </a:r>
            <a:r>
              <a:rPr dirty="0" sz="600" spc="25">
                <a:latin typeface="Lucida Sans Unicode"/>
                <a:cs typeface="Lucida Sans Unicode"/>
              </a:rPr>
              <a:t>through </a:t>
            </a:r>
            <a:r>
              <a:rPr dirty="0" sz="600" spc="30">
                <a:latin typeface="Lucida Sans Unicode"/>
                <a:cs typeface="Lucida Sans Unicode"/>
              </a:rPr>
              <a:t>career. </a:t>
            </a:r>
            <a:r>
              <a:rPr dirty="0" sz="600" spc="20">
                <a:latin typeface="Lucida Sans Unicode"/>
                <a:cs typeface="Lucida Sans Unicode"/>
              </a:rPr>
              <a:t>The </a:t>
            </a:r>
            <a:r>
              <a:rPr dirty="0" sz="600" spc="-17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partnership’s </a:t>
            </a:r>
            <a:r>
              <a:rPr dirty="0" sz="600" spc="40">
                <a:latin typeface="Lucida Sans Unicode"/>
                <a:cs typeface="Lucida Sans Unicode"/>
              </a:rPr>
              <a:t>goals </a:t>
            </a:r>
            <a:r>
              <a:rPr dirty="0" sz="600" spc="50">
                <a:latin typeface="Lucida Sans Unicode"/>
                <a:cs typeface="Lucida Sans Unicode"/>
              </a:rPr>
              <a:t>are </a:t>
            </a:r>
            <a:r>
              <a:rPr dirty="0" sz="600" spc="25">
                <a:latin typeface="Lucida Sans Unicode"/>
                <a:cs typeface="Lucida Sans Unicode"/>
              </a:rPr>
              <a:t>outlined </a:t>
            </a:r>
            <a:r>
              <a:rPr dirty="0" sz="600" spc="5">
                <a:latin typeface="Lucida Sans Unicode"/>
                <a:cs typeface="Lucida Sans Unicode"/>
              </a:rPr>
              <a:t>in </a:t>
            </a:r>
            <a:r>
              <a:rPr dirty="0" sz="600" spc="30">
                <a:latin typeface="Lucida Sans Unicode"/>
                <a:cs typeface="Lucida Sans Unicode"/>
              </a:rPr>
              <a:t>the </a:t>
            </a:r>
            <a:r>
              <a:rPr dirty="0" sz="600" spc="35">
                <a:latin typeface="Lucida Sans Unicode"/>
                <a:cs typeface="Lucida Sans Unicode"/>
              </a:rPr>
              <a:t> </a:t>
            </a:r>
            <a:r>
              <a:rPr dirty="0" sz="600" spc="60">
                <a:latin typeface="Lucida Sans Unicode"/>
                <a:cs typeface="Lucida Sans Unicode"/>
              </a:rPr>
              <a:t>Common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35">
                <a:latin typeface="Lucida Sans Unicode"/>
                <a:cs typeface="Lucida Sans Unicode"/>
              </a:rPr>
              <a:t>Agenda,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60">
                <a:latin typeface="Lucida Sans Unicode"/>
                <a:cs typeface="Lucida Sans Unicode"/>
              </a:rPr>
              <a:t>and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our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work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5">
                <a:latin typeface="Lucida Sans Unicode"/>
                <a:cs typeface="Lucida Sans Unicode"/>
              </a:rPr>
              <a:t>is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40">
                <a:latin typeface="Lucida Sans Unicode"/>
                <a:cs typeface="Lucida Sans Unicode"/>
              </a:rPr>
              <a:t>guided </a:t>
            </a:r>
            <a:r>
              <a:rPr dirty="0" sz="600" spc="-180">
                <a:latin typeface="Lucida Sans Unicode"/>
                <a:cs typeface="Lucida Sans Unicode"/>
              </a:rPr>
              <a:t> </a:t>
            </a:r>
            <a:r>
              <a:rPr dirty="0" sz="600" spc="45">
                <a:latin typeface="Lucida Sans Unicode"/>
                <a:cs typeface="Lucida Sans Unicode"/>
              </a:rPr>
              <a:t>by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45">
                <a:latin typeface="Lucida Sans Unicode"/>
                <a:cs typeface="Lucida Sans Unicode"/>
              </a:rPr>
              <a:t>shared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values.</a:t>
            </a:r>
            <a:endParaRPr sz="600">
              <a:latin typeface="Lucida Sans Unicode"/>
              <a:cs typeface="Lucida Sans Unicod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45333" y="2518826"/>
            <a:ext cx="4271645" cy="1717039"/>
            <a:chOff x="1545333" y="2518826"/>
            <a:chExt cx="4271645" cy="1717039"/>
          </a:xfrm>
        </p:grpSpPr>
        <p:sp>
          <p:nvSpPr>
            <p:cNvPr id="14" name="object 14"/>
            <p:cNvSpPr/>
            <p:nvPr/>
          </p:nvSpPr>
          <p:spPr>
            <a:xfrm>
              <a:off x="1551683" y="2525176"/>
              <a:ext cx="2006600" cy="1704339"/>
            </a:xfrm>
            <a:custGeom>
              <a:avLst/>
              <a:gdLst/>
              <a:ahLst/>
              <a:cxnLst/>
              <a:rect l="l" t="t" r="r" b="b"/>
              <a:pathLst>
                <a:path w="2006600" h="1704339">
                  <a:moveTo>
                    <a:pt x="1717598" y="1704289"/>
                  </a:moveTo>
                  <a:lnTo>
                    <a:pt x="288785" y="1704289"/>
                  </a:lnTo>
                  <a:lnTo>
                    <a:pt x="241944" y="1700509"/>
                  </a:lnTo>
                  <a:lnTo>
                    <a:pt x="197508" y="1689566"/>
                  </a:lnTo>
                  <a:lnTo>
                    <a:pt x="156074" y="1672054"/>
                  </a:lnTo>
                  <a:lnTo>
                    <a:pt x="118234" y="1648568"/>
                  </a:lnTo>
                  <a:lnTo>
                    <a:pt x="84585" y="1619704"/>
                  </a:lnTo>
                  <a:lnTo>
                    <a:pt x="55720" y="1586054"/>
                  </a:lnTo>
                  <a:lnTo>
                    <a:pt x="32234" y="1548215"/>
                  </a:lnTo>
                  <a:lnTo>
                    <a:pt x="14722" y="1506780"/>
                  </a:lnTo>
                  <a:lnTo>
                    <a:pt x="3779" y="1462345"/>
                  </a:lnTo>
                  <a:lnTo>
                    <a:pt x="0" y="1415503"/>
                  </a:lnTo>
                  <a:lnTo>
                    <a:pt x="0" y="288785"/>
                  </a:lnTo>
                  <a:lnTo>
                    <a:pt x="3779" y="241944"/>
                  </a:lnTo>
                  <a:lnTo>
                    <a:pt x="14722" y="197508"/>
                  </a:lnTo>
                  <a:lnTo>
                    <a:pt x="32234" y="156074"/>
                  </a:lnTo>
                  <a:lnTo>
                    <a:pt x="55720" y="118234"/>
                  </a:lnTo>
                  <a:lnTo>
                    <a:pt x="84585" y="84585"/>
                  </a:lnTo>
                  <a:lnTo>
                    <a:pt x="118234" y="55720"/>
                  </a:lnTo>
                  <a:lnTo>
                    <a:pt x="156074" y="32234"/>
                  </a:lnTo>
                  <a:lnTo>
                    <a:pt x="197508" y="14722"/>
                  </a:lnTo>
                  <a:lnTo>
                    <a:pt x="241944" y="3779"/>
                  </a:lnTo>
                  <a:lnTo>
                    <a:pt x="288785" y="0"/>
                  </a:lnTo>
                  <a:lnTo>
                    <a:pt x="1717598" y="0"/>
                  </a:lnTo>
                  <a:lnTo>
                    <a:pt x="1764443" y="3779"/>
                  </a:lnTo>
                  <a:lnTo>
                    <a:pt x="1808880" y="14722"/>
                  </a:lnTo>
                  <a:lnTo>
                    <a:pt x="1850315" y="32234"/>
                  </a:lnTo>
                  <a:lnTo>
                    <a:pt x="1888154" y="55720"/>
                  </a:lnTo>
                  <a:lnTo>
                    <a:pt x="1921803" y="84585"/>
                  </a:lnTo>
                  <a:lnTo>
                    <a:pt x="1950667" y="118234"/>
                  </a:lnTo>
                  <a:lnTo>
                    <a:pt x="1974151" y="156074"/>
                  </a:lnTo>
                  <a:lnTo>
                    <a:pt x="1991662" y="197508"/>
                  </a:lnTo>
                  <a:lnTo>
                    <a:pt x="2002604" y="241944"/>
                  </a:lnTo>
                  <a:lnTo>
                    <a:pt x="2006384" y="288785"/>
                  </a:lnTo>
                  <a:lnTo>
                    <a:pt x="2006384" y="1415503"/>
                  </a:lnTo>
                  <a:lnTo>
                    <a:pt x="2002604" y="1462345"/>
                  </a:lnTo>
                  <a:lnTo>
                    <a:pt x="1991662" y="1506780"/>
                  </a:lnTo>
                  <a:lnTo>
                    <a:pt x="1974151" y="1548215"/>
                  </a:lnTo>
                  <a:lnTo>
                    <a:pt x="1950667" y="1586054"/>
                  </a:lnTo>
                  <a:lnTo>
                    <a:pt x="1921803" y="1619704"/>
                  </a:lnTo>
                  <a:lnTo>
                    <a:pt x="1888154" y="1648568"/>
                  </a:lnTo>
                  <a:lnTo>
                    <a:pt x="1850315" y="1672054"/>
                  </a:lnTo>
                  <a:lnTo>
                    <a:pt x="1808880" y="1689566"/>
                  </a:lnTo>
                  <a:lnTo>
                    <a:pt x="1764443" y="1700509"/>
                  </a:lnTo>
                  <a:lnTo>
                    <a:pt x="1717598" y="17042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2148" y="2743708"/>
              <a:ext cx="1684337" cy="48734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166665" y="3383616"/>
            <a:ext cx="1694814" cy="7061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3970" marR="6350">
              <a:lnSpc>
                <a:spcPct val="106300"/>
              </a:lnSpc>
              <a:spcBef>
                <a:spcPts val="90"/>
              </a:spcBef>
            </a:pPr>
            <a:r>
              <a:rPr dirty="0" sz="600" spc="20">
                <a:latin typeface="Lucida Sans Unicode"/>
                <a:cs typeface="Lucida Sans Unicode"/>
              </a:rPr>
              <a:t>The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Renton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Innovation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Zone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Partnership’s </a:t>
            </a:r>
            <a:r>
              <a:rPr dirty="0" sz="600" spc="-17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(RIZP)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mission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5">
                <a:latin typeface="Lucida Sans Unicode"/>
                <a:cs typeface="Lucida Sans Unicode"/>
              </a:rPr>
              <a:t>is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to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45">
                <a:latin typeface="Lucida Sans Unicode"/>
                <a:cs typeface="Lucida Sans Unicode"/>
              </a:rPr>
              <a:t>lead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95">
                <a:latin typeface="Lucida Sans Unicode"/>
                <a:cs typeface="Lucida Sans Unicode"/>
              </a:rPr>
              <a:t>a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relation-</a:t>
            </a:r>
            <a:endParaRPr sz="600">
              <a:latin typeface="Lucida Sans Unicode"/>
              <a:cs typeface="Lucida Sans Unicode"/>
            </a:endParaRPr>
          </a:p>
          <a:p>
            <a:pPr algn="ctr" marL="12700" marR="5080">
              <a:lnSpc>
                <a:spcPct val="106300"/>
              </a:lnSpc>
            </a:pPr>
            <a:r>
              <a:rPr dirty="0" sz="600" spc="30">
                <a:latin typeface="Lucida Sans Unicode"/>
                <a:cs typeface="Lucida Sans Unicode"/>
              </a:rPr>
              <a:t>ship-based,</a:t>
            </a:r>
            <a:r>
              <a:rPr dirty="0" sz="600" spc="-30">
                <a:latin typeface="Lucida Sans Unicode"/>
                <a:cs typeface="Lucida Sans Unicode"/>
              </a:rPr>
              <a:t> </a:t>
            </a:r>
            <a:r>
              <a:rPr dirty="0" sz="600" spc="35">
                <a:latin typeface="Lucida Sans Unicode"/>
                <a:cs typeface="Lucida Sans Unicode"/>
              </a:rPr>
              <a:t>data-informed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35">
                <a:latin typeface="Lucida Sans Unicode"/>
                <a:cs typeface="Lucida Sans Unicode"/>
              </a:rPr>
              <a:t>collaborative </a:t>
            </a:r>
            <a:r>
              <a:rPr dirty="0" sz="600" spc="-180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network </a:t>
            </a:r>
            <a:r>
              <a:rPr dirty="0" sz="600" spc="20">
                <a:latin typeface="Lucida Sans Unicode"/>
                <a:cs typeface="Lucida Sans Unicode"/>
              </a:rPr>
              <a:t>to </a:t>
            </a:r>
            <a:r>
              <a:rPr dirty="0" sz="600" spc="65">
                <a:latin typeface="Lucida Sans Unicode"/>
                <a:cs typeface="Lucida Sans Unicode"/>
              </a:rPr>
              <a:t>advance </a:t>
            </a:r>
            <a:r>
              <a:rPr dirty="0" sz="600" spc="35">
                <a:latin typeface="Lucida Sans Unicode"/>
                <a:cs typeface="Lucida Sans Unicode"/>
              </a:rPr>
              <a:t>racial </a:t>
            </a:r>
            <a:r>
              <a:rPr dirty="0" sz="600" spc="30">
                <a:latin typeface="Lucida Sans Unicode"/>
                <a:cs typeface="Lucida Sans Unicode"/>
              </a:rPr>
              <a:t>equity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65">
                <a:latin typeface="Lucida Sans Unicode"/>
                <a:cs typeface="Lucida Sans Unicode"/>
              </a:rPr>
              <a:t> </a:t>
            </a:r>
            <a:r>
              <a:rPr dirty="0" sz="600" spc="50">
                <a:latin typeface="Lucida Sans Unicode"/>
                <a:cs typeface="Lucida Sans Unicode"/>
              </a:rPr>
              <a:t>create </a:t>
            </a:r>
            <a:r>
              <a:rPr dirty="0" sz="600" spc="35">
                <a:latin typeface="Lucida Sans Unicode"/>
                <a:cs typeface="Lucida Sans Unicode"/>
              </a:rPr>
              <a:t>healthy </a:t>
            </a:r>
            <a:r>
              <a:rPr dirty="0" sz="600" spc="30">
                <a:latin typeface="Lucida Sans Unicode"/>
                <a:cs typeface="Lucida Sans Unicode"/>
              </a:rPr>
              <a:t>learning </a:t>
            </a:r>
            <a:r>
              <a:rPr dirty="0" sz="600" spc="20">
                <a:latin typeface="Lucida Sans Unicode"/>
                <a:cs typeface="Lucida Sans Unicode"/>
              </a:rPr>
              <a:t>opportunities </a:t>
            </a:r>
            <a:r>
              <a:rPr dirty="0" sz="600" spc="5">
                <a:latin typeface="Lucida Sans Unicode"/>
                <a:cs typeface="Lucida Sans Unicode"/>
              </a:rPr>
              <a:t>for </a:t>
            </a:r>
            <a:r>
              <a:rPr dirty="0" sz="600" spc="-17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all </a:t>
            </a:r>
            <a:r>
              <a:rPr dirty="0" sz="600" spc="25">
                <a:latin typeface="Lucida Sans Unicode"/>
                <a:cs typeface="Lucida Sans Unicode"/>
              </a:rPr>
              <a:t>children throughout </a:t>
            </a:r>
            <a:r>
              <a:rPr dirty="0" sz="600" spc="30">
                <a:latin typeface="Lucida Sans Unicode"/>
                <a:cs typeface="Lucida Sans Unicode"/>
              </a:rPr>
              <a:t>the Renton </a:t>
            </a:r>
            <a:r>
              <a:rPr dirty="0" sz="600" spc="3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Innovation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Zone.</a:t>
            </a:r>
            <a:endParaRPr sz="600">
              <a:latin typeface="Lucida Sans Unicode"/>
              <a:cs typeface="Lucida Sans Unicode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04458" y="2518826"/>
            <a:ext cx="2019300" cy="6578600"/>
            <a:chOff x="4004458" y="2518826"/>
            <a:chExt cx="2019300" cy="6578600"/>
          </a:xfrm>
        </p:grpSpPr>
        <p:sp>
          <p:nvSpPr>
            <p:cNvPr id="18" name="object 18"/>
            <p:cNvSpPr/>
            <p:nvPr/>
          </p:nvSpPr>
          <p:spPr>
            <a:xfrm>
              <a:off x="4010808" y="2525176"/>
              <a:ext cx="2006600" cy="1704339"/>
            </a:xfrm>
            <a:custGeom>
              <a:avLst/>
              <a:gdLst/>
              <a:ahLst/>
              <a:cxnLst/>
              <a:rect l="l" t="t" r="r" b="b"/>
              <a:pathLst>
                <a:path w="2006600" h="1704339">
                  <a:moveTo>
                    <a:pt x="1717598" y="1704289"/>
                  </a:moveTo>
                  <a:lnTo>
                    <a:pt x="288785" y="1704289"/>
                  </a:lnTo>
                  <a:lnTo>
                    <a:pt x="241944" y="1700509"/>
                  </a:lnTo>
                  <a:lnTo>
                    <a:pt x="197508" y="1689566"/>
                  </a:lnTo>
                  <a:lnTo>
                    <a:pt x="156074" y="1672054"/>
                  </a:lnTo>
                  <a:lnTo>
                    <a:pt x="118234" y="1648568"/>
                  </a:lnTo>
                  <a:lnTo>
                    <a:pt x="84585" y="1619704"/>
                  </a:lnTo>
                  <a:lnTo>
                    <a:pt x="55720" y="1586054"/>
                  </a:lnTo>
                  <a:lnTo>
                    <a:pt x="32234" y="1548215"/>
                  </a:lnTo>
                  <a:lnTo>
                    <a:pt x="14722" y="1506780"/>
                  </a:lnTo>
                  <a:lnTo>
                    <a:pt x="3779" y="1462345"/>
                  </a:lnTo>
                  <a:lnTo>
                    <a:pt x="0" y="1415503"/>
                  </a:lnTo>
                  <a:lnTo>
                    <a:pt x="0" y="288785"/>
                  </a:lnTo>
                  <a:lnTo>
                    <a:pt x="3779" y="241944"/>
                  </a:lnTo>
                  <a:lnTo>
                    <a:pt x="14722" y="197508"/>
                  </a:lnTo>
                  <a:lnTo>
                    <a:pt x="32234" y="156074"/>
                  </a:lnTo>
                  <a:lnTo>
                    <a:pt x="55720" y="118234"/>
                  </a:lnTo>
                  <a:lnTo>
                    <a:pt x="84585" y="84585"/>
                  </a:lnTo>
                  <a:lnTo>
                    <a:pt x="118234" y="55720"/>
                  </a:lnTo>
                  <a:lnTo>
                    <a:pt x="156074" y="32234"/>
                  </a:lnTo>
                  <a:lnTo>
                    <a:pt x="197508" y="14722"/>
                  </a:lnTo>
                  <a:lnTo>
                    <a:pt x="241944" y="3779"/>
                  </a:lnTo>
                  <a:lnTo>
                    <a:pt x="288785" y="0"/>
                  </a:lnTo>
                  <a:lnTo>
                    <a:pt x="1717598" y="0"/>
                  </a:lnTo>
                  <a:lnTo>
                    <a:pt x="1764443" y="3779"/>
                  </a:lnTo>
                  <a:lnTo>
                    <a:pt x="1808881" y="14722"/>
                  </a:lnTo>
                  <a:lnTo>
                    <a:pt x="1850318" y="32234"/>
                  </a:lnTo>
                  <a:lnTo>
                    <a:pt x="1888159" y="55720"/>
                  </a:lnTo>
                  <a:lnTo>
                    <a:pt x="1921810" y="84585"/>
                  </a:lnTo>
                  <a:lnTo>
                    <a:pt x="1950675" y="118234"/>
                  </a:lnTo>
                  <a:lnTo>
                    <a:pt x="1974161" y="156074"/>
                  </a:lnTo>
                  <a:lnTo>
                    <a:pt x="1991673" y="197508"/>
                  </a:lnTo>
                  <a:lnTo>
                    <a:pt x="2002616" y="241944"/>
                  </a:lnTo>
                  <a:lnTo>
                    <a:pt x="2006396" y="288785"/>
                  </a:lnTo>
                  <a:lnTo>
                    <a:pt x="2006396" y="1415503"/>
                  </a:lnTo>
                  <a:lnTo>
                    <a:pt x="2002616" y="1462345"/>
                  </a:lnTo>
                  <a:lnTo>
                    <a:pt x="1991673" y="1506780"/>
                  </a:lnTo>
                  <a:lnTo>
                    <a:pt x="1974161" y="1548215"/>
                  </a:lnTo>
                  <a:lnTo>
                    <a:pt x="1950675" y="1586054"/>
                  </a:lnTo>
                  <a:lnTo>
                    <a:pt x="1921810" y="1619704"/>
                  </a:lnTo>
                  <a:lnTo>
                    <a:pt x="1888159" y="1648568"/>
                  </a:lnTo>
                  <a:lnTo>
                    <a:pt x="1850318" y="1672054"/>
                  </a:lnTo>
                  <a:lnTo>
                    <a:pt x="1808881" y="1689566"/>
                  </a:lnTo>
                  <a:lnTo>
                    <a:pt x="1764443" y="1700509"/>
                  </a:lnTo>
                  <a:lnTo>
                    <a:pt x="1717598" y="17042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77817" y="8591272"/>
              <a:ext cx="1733217" cy="50580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139826" y="9179604"/>
            <a:ext cx="1762125" cy="608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635">
              <a:lnSpc>
                <a:spcPct val="106300"/>
              </a:lnSpc>
              <a:spcBef>
                <a:spcPts val="90"/>
              </a:spcBef>
            </a:pPr>
            <a:r>
              <a:rPr dirty="0" sz="600">
                <a:latin typeface="Lucida Sans Unicode"/>
                <a:cs typeface="Lucida Sans Unicode"/>
              </a:rPr>
              <a:t>To </a:t>
            </a:r>
            <a:r>
              <a:rPr dirty="0" sz="600" spc="50">
                <a:latin typeface="Lucida Sans Unicode"/>
                <a:cs typeface="Lucida Sans Unicode"/>
              </a:rPr>
              <a:t>empower </a:t>
            </a:r>
            <a:r>
              <a:rPr dirty="0" sz="600" spc="45">
                <a:latin typeface="Lucida Sans Unicode"/>
                <a:cs typeface="Lucida Sans Unicode"/>
              </a:rPr>
              <a:t>community </a:t>
            </a:r>
            <a:r>
              <a:rPr dirty="0" sz="600" spc="25">
                <a:latin typeface="Lucida Sans Unicode"/>
                <a:cs typeface="Lucida Sans Unicode"/>
              </a:rPr>
              <a:t>leaders, </a:t>
            </a:r>
            <a:r>
              <a:rPr dirty="0" sz="600" spc="15">
                <a:latin typeface="Lucida Sans Unicode"/>
                <a:cs typeface="Lucida Sans Unicode"/>
              </a:rPr>
              <a:t>foster </a:t>
            </a:r>
            <a:r>
              <a:rPr dirty="0" sz="600" spc="20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connections,</a:t>
            </a:r>
            <a:r>
              <a:rPr dirty="0" sz="600" spc="-35">
                <a:latin typeface="Lucida Sans Unicode"/>
                <a:cs typeface="Lucida Sans Unicode"/>
              </a:rPr>
              <a:t> </a:t>
            </a:r>
            <a:r>
              <a:rPr dirty="0" sz="600" spc="60">
                <a:latin typeface="Lucida Sans Unicode"/>
                <a:cs typeface="Lucida Sans Unicode"/>
              </a:rPr>
              <a:t>and</a:t>
            </a:r>
            <a:r>
              <a:rPr dirty="0" sz="600" spc="-30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support</a:t>
            </a:r>
            <a:r>
              <a:rPr dirty="0" sz="600" spc="-3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East</a:t>
            </a:r>
            <a:r>
              <a:rPr dirty="0" sz="600" spc="-3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King</a:t>
            </a:r>
            <a:r>
              <a:rPr dirty="0" sz="600" spc="-35">
                <a:latin typeface="Lucida Sans Unicode"/>
                <a:cs typeface="Lucida Sans Unicode"/>
              </a:rPr>
              <a:t> </a:t>
            </a:r>
            <a:r>
              <a:rPr dirty="0" sz="600" spc="40">
                <a:latin typeface="Lucida Sans Unicode"/>
                <a:cs typeface="Lucida Sans Unicode"/>
              </a:rPr>
              <a:t>County </a:t>
            </a:r>
            <a:r>
              <a:rPr dirty="0" sz="600" spc="-180">
                <a:latin typeface="Lucida Sans Unicode"/>
                <a:cs typeface="Lucida Sans Unicode"/>
              </a:rPr>
              <a:t> </a:t>
            </a:r>
            <a:r>
              <a:rPr dirty="0" sz="600" spc="45">
                <a:latin typeface="Lucida Sans Unicode"/>
                <a:cs typeface="Lucida Sans Unicode"/>
              </a:rPr>
              <a:t>by </a:t>
            </a:r>
            <a:r>
              <a:rPr dirty="0" sz="600" spc="25">
                <a:latin typeface="Lucida Sans Unicode"/>
                <a:cs typeface="Lucida Sans Unicode"/>
              </a:rPr>
              <a:t>collaborating, </a:t>
            </a:r>
            <a:r>
              <a:rPr dirty="0" sz="600" spc="30">
                <a:latin typeface="Lucida Sans Unicode"/>
                <a:cs typeface="Lucida Sans Unicode"/>
              </a:rPr>
              <a:t>convening, researching, </a:t>
            </a:r>
            <a:r>
              <a:rPr dirty="0" sz="600" spc="35">
                <a:latin typeface="Lucida Sans Unicode"/>
                <a:cs typeface="Lucida Sans Unicode"/>
              </a:rPr>
              <a:t>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25">
                <a:latin typeface="Lucida Sans Unicode"/>
                <a:cs typeface="Lucida Sans Unicode"/>
              </a:rPr>
              <a:t>providing </a:t>
            </a:r>
            <a:r>
              <a:rPr dirty="0" sz="600" spc="20">
                <a:latin typeface="Lucida Sans Unicode"/>
                <a:cs typeface="Lucida Sans Unicode"/>
              </a:rPr>
              <a:t>training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35">
                <a:latin typeface="Lucida Sans Unicode"/>
                <a:cs typeface="Lucida Sans Unicode"/>
              </a:rPr>
              <a:t>resources </a:t>
            </a:r>
            <a:r>
              <a:rPr dirty="0" sz="600" spc="20">
                <a:latin typeface="Lucida Sans Unicode"/>
                <a:cs typeface="Lucida Sans Unicode"/>
              </a:rPr>
              <a:t>to </a:t>
            </a:r>
            <a:r>
              <a:rPr dirty="0" sz="600" spc="2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partners </a:t>
            </a:r>
            <a:r>
              <a:rPr dirty="0" sz="600" spc="50">
                <a:latin typeface="Lucida Sans Unicode"/>
                <a:cs typeface="Lucida Sans Unicode"/>
              </a:rPr>
              <a:t>dedicated </a:t>
            </a:r>
            <a:r>
              <a:rPr dirty="0" sz="600" spc="20">
                <a:latin typeface="Lucida Sans Unicode"/>
                <a:cs typeface="Lucida Sans Unicode"/>
              </a:rPr>
              <a:t>to </a:t>
            </a:r>
            <a:r>
              <a:rPr dirty="0" sz="600" spc="30">
                <a:latin typeface="Lucida Sans Unicode"/>
                <a:cs typeface="Lucida Sans Unicode"/>
              </a:rPr>
              <a:t>improving </a:t>
            </a:r>
            <a:r>
              <a:rPr dirty="0" sz="600" spc="40">
                <a:latin typeface="Lucida Sans Unicode"/>
                <a:cs typeface="Lucida Sans Unicode"/>
              </a:rPr>
              <a:t>systems </a:t>
            </a:r>
            <a:r>
              <a:rPr dirty="0" sz="600" spc="45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intergenerationally.</a:t>
            </a:r>
            <a:endParaRPr sz="600">
              <a:latin typeface="Lucida Sans Unicode"/>
              <a:cs typeface="Lucida Sans Unicode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45333" y="4459304"/>
            <a:ext cx="4485640" cy="5572760"/>
            <a:chOff x="1545333" y="4459304"/>
            <a:chExt cx="4485640" cy="5572760"/>
          </a:xfrm>
        </p:grpSpPr>
        <p:sp>
          <p:nvSpPr>
            <p:cNvPr id="22" name="object 22"/>
            <p:cNvSpPr/>
            <p:nvPr/>
          </p:nvSpPr>
          <p:spPr>
            <a:xfrm>
              <a:off x="4017926" y="8321182"/>
              <a:ext cx="2006600" cy="1704339"/>
            </a:xfrm>
            <a:custGeom>
              <a:avLst/>
              <a:gdLst/>
              <a:ahLst/>
              <a:cxnLst/>
              <a:rect l="l" t="t" r="r" b="b"/>
              <a:pathLst>
                <a:path w="2006600" h="1704340">
                  <a:moveTo>
                    <a:pt x="1717598" y="1704289"/>
                  </a:moveTo>
                  <a:lnTo>
                    <a:pt x="288785" y="1704289"/>
                  </a:lnTo>
                  <a:lnTo>
                    <a:pt x="241944" y="1700509"/>
                  </a:lnTo>
                  <a:lnTo>
                    <a:pt x="197508" y="1689566"/>
                  </a:lnTo>
                  <a:lnTo>
                    <a:pt x="156074" y="1672054"/>
                  </a:lnTo>
                  <a:lnTo>
                    <a:pt x="118234" y="1648568"/>
                  </a:lnTo>
                  <a:lnTo>
                    <a:pt x="84585" y="1619704"/>
                  </a:lnTo>
                  <a:lnTo>
                    <a:pt x="55720" y="1586054"/>
                  </a:lnTo>
                  <a:lnTo>
                    <a:pt x="32234" y="1548215"/>
                  </a:lnTo>
                  <a:lnTo>
                    <a:pt x="14722" y="1506780"/>
                  </a:lnTo>
                  <a:lnTo>
                    <a:pt x="3779" y="1462345"/>
                  </a:lnTo>
                  <a:lnTo>
                    <a:pt x="0" y="1415503"/>
                  </a:lnTo>
                  <a:lnTo>
                    <a:pt x="0" y="288785"/>
                  </a:lnTo>
                  <a:lnTo>
                    <a:pt x="3779" y="241940"/>
                  </a:lnTo>
                  <a:lnTo>
                    <a:pt x="14722" y="197503"/>
                  </a:lnTo>
                  <a:lnTo>
                    <a:pt x="32234" y="156068"/>
                  </a:lnTo>
                  <a:lnTo>
                    <a:pt x="55720" y="118229"/>
                  </a:lnTo>
                  <a:lnTo>
                    <a:pt x="84585" y="84580"/>
                  </a:lnTo>
                  <a:lnTo>
                    <a:pt x="118234" y="55716"/>
                  </a:lnTo>
                  <a:lnTo>
                    <a:pt x="156074" y="32232"/>
                  </a:lnTo>
                  <a:lnTo>
                    <a:pt x="197508" y="14721"/>
                  </a:lnTo>
                  <a:lnTo>
                    <a:pt x="241944" y="3779"/>
                  </a:lnTo>
                  <a:lnTo>
                    <a:pt x="288785" y="0"/>
                  </a:lnTo>
                  <a:lnTo>
                    <a:pt x="1717598" y="0"/>
                  </a:lnTo>
                  <a:lnTo>
                    <a:pt x="1764443" y="3779"/>
                  </a:lnTo>
                  <a:lnTo>
                    <a:pt x="1808880" y="14721"/>
                  </a:lnTo>
                  <a:lnTo>
                    <a:pt x="1850315" y="32232"/>
                  </a:lnTo>
                  <a:lnTo>
                    <a:pt x="1888154" y="55716"/>
                  </a:lnTo>
                  <a:lnTo>
                    <a:pt x="1921803" y="84580"/>
                  </a:lnTo>
                  <a:lnTo>
                    <a:pt x="1950667" y="118229"/>
                  </a:lnTo>
                  <a:lnTo>
                    <a:pt x="1974151" y="156068"/>
                  </a:lnTo>
                  <a:lnTo>
                    <a:pt x="1991662" y="197503"/>
                  </a:lnTo>
                  <a:lnTo>
                    <a:pt x="2002604" y="241940"/>
                  </a:lnTo>
                  <a:lnTo>
                    <a:pt x="2006384" y="288785"/>
                  </a:lnTo>
                  <a:lnTo>
                    <a:pt x="2006384" y="1415503"/>
                  </a:lnTo>
                  <a:lnTo>
                    <a:pt x="2002604" y="1462345"/>
                  </a:lnTo>
                  <a:lnTo>
                    <a:pt x="1991662" y="1506780"/>
                  </a:lnTo>
                  <a:lnTo>
                    <a:pt x="1974151" y="1548215"/>
                  </a:lnTo>
                  <a:lnTo>
                    <a:pt x="1950667" y="1586054"/>
                  </a:lnTo>
                  <a:lnTo>
                    <a:pt x="1921803" y="1619704"/>
                  </a:lnTo>
                  <a:lnTo>
                    <a:pt x="1888154" y="1648568"/>
                  </a:lnTo>
                  <a:lnTo>
                    <a:pt x="1850315" y="1672054"/>
                  </a:lnTo>
                  <a:lnTo>
                    <a:pt x="1808880" y="1689566"/>
                  </a:lnTo>
                  <a:lnTo>
                    <a:pt x="1764443" y="1700509"/>
                  </a:lnTo>
                  <a:lnTo>
                    <a:pt x="1717598" y="17042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551683" y="4465654"/>
              <a:ext cx="2006600" cy="1704339"/>
            </a:xfrm>
            <a:custGeom>
              <a:avLst/>
              <a:gdLst/>
              <a:ahLst/>
              <a:cxnLst/>
              <a:rect l="l" t="t" r="r" b="b"/>
              <a:pathLst>
                <a:path w="2006600" h="1704339">
                  <a:moveTo>
                    <a:pt x="1717598" y="1704289"/>
                  </a:moveTo>
                  <a:lnTo>
                    <a:pt x="288785" y="1704289"/>
                  </a:lnTo>
                  <a:lnTo>
                    <a:pt x="241944" y="1700509"/>
                  </a:lnTo>
                  <a:lnTo>
                    <a:pt x="197508" y="1689566"/>
                  </a:lnTo>
                  <a:lnTo>
                    <a:pt x="156074" y="1672054"/>
                  </a:lnTo>
                  <a:lnTo>
                    <a:pt x="118234" y="1648568"/>
                  </a:lnTo>
                  <a:lnTo>
                    <a:pt x="84585" y="1619704"/>
                  </a:lnTo>
                  <a:lnTo>
                    <a:pt x="55720" y="1586054"/>
                  </a:lnTo>
                  <a:lnTo>
                    <a:pt x="32234" y="1548215"/>
                  </a:lnTo>
                  <a:lnTo>
                    <a:pt x="14722" y="1506780"/>
                  </a:lnTo>
                  <a:lnTo>
                    <a:pt x="3779" y="1462345"/>
                  </a:lnTo>
                  <a:lnTo>
                    <a:pt x="0" y="1415503"/>
                  </a:lnTo>
                  <a:lnTo>
                    <a:pt x="0" y="288785"/>
                  </a:lnTo>
                  <a:lnTo>
                    <a:pt x="3779" y="241940"/>
                  </a:lnTo>
                  <a:lnTo>
                    <a:pt x="14722" y="197503"/>
                  </a:lnTo>
                  <a:lnTo>
                    <a:pt x="32234" y="156068"/>
                  </a:lnTo>
                  <a:lnTo>
                    <a:pt x="55720" y="118229"/>
                  </a:lnTo>
                  <a:lnTo>
                    <a:pt x="84585" y="84580"/>
                  </a:lnTo>
                  <a:lnTo>
                    <a:pt x="118234" y="55716"/>
                  </a:lnTo>
                  <a:lnTo>
                    <a:pt x="156074" y="32232"/>
                  </a:lnTo>
                  <a:lnTo>
                    <a:pt x="197508" y="14721"/>
                  </a:lnTo>
                  <a:lnTo>
                    <a:pt x="241944" y="3779"/>
                  </a:lnTo>
                  <a:lnTo>
                    <a:pt x="288785" y="0"/>
                  </a:lnTo>
                  <a:lnTo>
                    <a:pt x="1717598" y="0"/>
                  </a:lnTo>
                  <a:lnTo>
                    <a:pt x="1764443" y="3779"/>
                  </a:lnTo>
                  <a:lnTo>
                    <a:pt x="1808880" y="14721"/>
                  </a:lnTo>
                  <a:lnTo>
                    <a:pt x="1850315" y="32232"/>
                  </a:lnTo>
                  <a:lnTo>
                    <a:pt x="1888154" y="55716"/>
                  </a:lnTo>
                  <a:lnTo>
                    <a:pt x="1921803" y="84580"/>
                  </a:lnTo>
                  <a:lnTo>
                    <a:pt x="1950667" y="118229"/>
                  </a:lnTo>
                  <a:lnTo>
                    <a:pt x="1974151" y="156068"/>
                  </a:lnTo>
                  <a:lnTo>
                    <a:pt x="1991662" y="197503"/>
                  </a:lnTo>
                  <a:lnTo>
                    <a:pt x="2002604" y="241940"/>
                  </a:lnTo>
                  <a:lnTo>
                    <a:pt x="2006384" y="288785"/>
                  </a:lnTo>
                  <a:lnTo>
                    <a:pt x="2006384" y="1415503"/>
                  </a:lnTo>
                  <a:lnTo>
                    <a:pt x="2002604" y="1462345"/>
                  </a:lnTo>
                  <a:lnTo>
                    <a:pt x="1991662" y="1506780"/>
                  </a:lnTo>
                  <a:lnTo>
                    <a:pt x="1974151" y="1548215"/>
                  </a:lnTo>
                  <a:lnTo>
                    <a:pt x="1950667" y="1586054"/>
                  </a:lnTo>
                  <a:lnTo>
                    <a:pt x="1921803" y="1619704"/>
                  </a:lnTo>
                  <a:lnTo>
                    <a:pt x="1888154" y="1648568"/>
                  </a:lnTo>
                  <a:lnTo>
                    <a:pt x="1850315" y="1672054"/>
                  </a:lnTo>
                  <a:lnTo>
                    <a:pt x="1808880" y="1689566"/>
                  </a:lnTo>
                  <a:lnTo>
                    <a:pt x="1764443" y="1700509"/>
                  </a:lnTo>
                  <a:lnTo>
                    <a:pt x="1717598" y="17042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2036" y="4489107"/>
              <a:ext cx="1323945" cy="95883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139479" y="5440756"/>
            <a:ext cx="1749425" cy="7061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600" spc="15">
                <a:latin typeface="Lucida Sans Unicode"/>
                <a:cs typeface="Lucida Sans Unicode"/>
              </a:rPr>
              <a:t>A</a:t>
            </a:r>
            <a:r>
              <a:rPr dirty="0" sz="600" spc="-30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Collective's</a:t>
            </a:r>
            <a:r>
              <a:rPr dirty="0" sz="600" spc="-30">
                <a:latin typeface="Lucida Sans Unicode"/>
                <a:cs typeface="Lucida Sans Unicode"/>
              </a:rPr>
              <a:t> </a:t>
            </a:r>
            <a:r>
              <a:rPr dirty="0" sz="600" spc="60">
                <a:latin typeface="Lucida Sans Unicode"/>
                <a:cs typeface="Lucida Sans Unicode"/>
              </a:rPr>
              <a:t>Common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50">
                <a:latin typeface="Lucida Sans Unicode"/>
                <a:cs typeface="Lucida Sans Unicode"/>
              </a:rPr>
              <a:t>Agenda</a:t>
            </a:r>
            <a:endParaRPr sz="600">
              <a:latin typeface="Lucida Sans Unicode"/>
              <a:cs typeface="Lucida Sans Unicode"/>
            </a:endParaRPr>
          </a:p>
          <a:p>
            <a:pPr algn="ctr" marL="12065" marR="5080">
              <a:lnSpc>
                <a:spcPct val="106300"/>
              </a:lnSpc>
            </a:pPr>
            <a:r>
              <a:rPr dirty="0" sz="600">
                <a:latin typeface="Lucida Sans Unicode"/>
                <a:cs typeface="Lucida Sans Unicode"/>
              </a:rPr>
              <a:t>To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35">
                <a:latin typeface="Lucida Sans Unicode"/>
                <a:cs typeface="Lucida Sans Unicode"/>
              </a:rPr>
              <a:t>improve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the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well-being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60">
                <a:latin typeface="Lucida Sans Unicode"/>
                <a:cs typeface="Lucida Sans Unicode"/>
              </a:rPr>
              <a:t>and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40">
                <a:latin typeface="Lucida Sans Unicode"/>
                <a:cs typeface="Lucida Sans Unicode"/>
              </a:rPr>
              <a:t>education- </a:t>
            </a:r>
            <a:r>
              <a:rPr dirty="0" sz="600" spc="-175">
                <a:latin typeface="Lucida Sans Unicode"/>
                <a:cs typeface="Lucida Sans Unicode"/>
              </a:rPr>
              <a:t> </a:t>
            </a:r>
            <a:r>
              <a:rPr dirty="0" sz="600" spc="40">
                <a:latin typeface="Lucida Sans Unicode"/>
                <a:cs typeface="Lucida Sans Unicode"/>
              </a:rPr>
              <a:t>al attainment </a:t>
            </a:r>
            <a:r>
              <a:rPr dirty="0" sz="600" spc="10">
                <a:latin typeface="Lucida Sans Unicode"/>
                <a:cs typeface="Lucida Sans Unicode"/>
              </a:rPr>
              <a:t>of </a:t>
            </a:r>
            <a:r>
              <a:rPr dirty="0" sz="600" spc="25">
                <a:latin typeface="Lucida Sans Unicode"/>
                <a:cs typeface="Lucida Sans Unicode"/>
              </a:rPr>
              <a:t>Kitsap </a:t>
            </a:r>
            <a:r>
              <a:rPr dirty="0" sz="600" spc="15">
                <a:latin typeface="Lucida Sans Unicode"/>
                <a:cs typeface="Lucida Sans Unicode"/>
              </a:rPr>
              <a:t>residents, </a:t>
            </a:r>
            <a:r>
              <a:rPr dirty="0" sz="600" spc="25">
                <a:latin typeface="Lucida Sans Unicode"/>
                <a:cs typeface="Lucida Sans Unicode"/>
              </a:rPr>
              <a:t>through </a:t>
            </a:r>
            <a:r>
              <a:rPr dirty="0" sz="600" spc="-175">
                <a:latin typeface="Lucida Sans Unicode"/>
                <a:cs typeface="Lucida Sans Unicode"/>
              </a:rPr>
              <a:t> </a:t>
            </a:r>
            <a:r>
              <a:rPr dirty="0" sz="600" spc="95">
                <a:latin typeface="Lucida Sans Unicode"/>
                <a:cs typeface="Lucida Sans Unicode"/>
              </a:rPr>
              <a:t>a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focus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35">
                <a:latin typeface="Lucida Sans Unicode"/>
                <a:cs typeface="Lucida Sans Unicode"/>
              </a:rPr>
              <a:t>on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50">
                <a:latin typeface="Lucida Sans Unicode"/>
                <a:cs typeface="Lucida Sans Unicode"/>
              </a:rPr>
              <a:t>empowerment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60">
                <a:latin typeface="Lucida Sans Unicode"/>
                <a:cs typeface="Lucida Sans Unicode"/>
              </a:rPr>
              <a:t>and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equity,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the </a:t>
            </a:r>
            <a:r>
              <a:rPr dirty="0" sz="600" spc="3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prevention </a:t>
            </a:r>
            <a:r>
              <a:rPr dirty="0" sz="600" spc="10">
                <a:latin typeface="Lucida Sans Unicode"/>
                <a:cs typeface="Lucida Sans Unicode"/>
              </a:rPr>
              <a:t>of </a:t>
            </a:r>
            <a:r>
              <a:rPr dirty="0" sz="600" spc="45">
                <a:latin typeface="Lucida Sans Unicode"/>
                <a:cs typeface="Lucida Sans Unicode"/>
              </a:rPr>
              <a:t>adverse </a:t>
            </a:r>
            <a:r>
              <a:rPr dirty="0" sz="600" spc="30">
                <a:latin typeface="Lucida Sans Unicode"/>
                <a:cs typeface="Lucida Sans Unicode"/>
              </a:rPr>
              <a:t>childhood </a:t>
            </a:r>
            <a:r>
              <a:rPr dirty="0" sz="600" spc="3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experiences </a:t>
            </a:r>
            <a:r>
              <a:rPr dirty="0" sz="600" spc="35">
                <a:latin typeface="Lucida Sans Unicode"/>
                <a:cs typeface="Lucida Sans Unicode"/>
              </a:rPr>
              <a:t>(ACEs),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30">
                <a:latin typeface="Lucida Sans Unicode"/>
                <a:cs typeface="Lucida Sans Unicode"/>
              </a:rPr>
              <a:t>the </a:t>
            </a:r>
            <a:r>
              <a:rPr dirty="0" sz="600" spc="20">
                <a:latin typeface="Lucida Sans Unicode"/>
                <a:cs typeface="Lucida Sans Unicode"/>
              </a:rPr>
              <a:t>building </a:t>
            </a:r>
            <a:r>
              <a:rPr dirty="0" sz="600" spc="10">
                <a:latin typeface="Lucida Sans Unicode"/>
                <a:cs typeface="Lucida Sans Unicode"/>
              </a:rPr>
              <a:t>of </a:t>
            </a:r>
            <a:r>
              <a:rPr dirty="0" sz="600" spc="15">
                <a:latin typeface="Lucida Sans Unicode"/>
                <a:cs typeface="Lucida Sans Unicode"/>
              </a:rPr>
              <a:t> resilience.</a:t>
            </a:r>
            <a:endParaRPr sz="600">
              <a:latin typeface="Lucida Sans Unicode"/>
              <a:cs typeface="Lucida Sans Unicode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709914" y="4459304"/>
            <a:ext cx="4314190" cy="5163185"/>
            <a:chOff x="1709914" y="4459304"/>
            <a:chExt cx="4314190" cy="5163185"/>
          </a:xfrm>
        </p:grpSpPr>
        <p:sp>
          <p:nvSpPr>
            <p:cNvPr id="27" name="object 27"/>
            <p:cNvSpPr/>
            <p:nvPr/>
          </p:nvSpPr>
          <p:spPr>
            <a:xfrm>
              <a:off x="4010808" y="4465654"/>
              <a:ext cx="2006600" cy="1704339"/>
            </a:xfrm>
            <a:custGeom>
              <a:avLst/>
              <a:gdLst/>
              <a:ahLst/>
              <a:cxnLst/>
              <a:rect l="l" t="t" r="r" b="b"/>
              <a:pathLst>
                <a:path w="2006600" h="1704339">
                  <a:moveTo>
                    <a:pt x="1717598" y="1704289"/>
                  </a:moveTo>
                  <a:lnTo>
                    <a:pt x="288785" y="1704289"/>
                  </a:lnTo>
                  <a:lnTo>
                    <a:pt x="241944" y="1700509"/>
                  </a:lnTo>
                  <a:lnTo>
                    <a:pt x="197508" y="1689566"/>
                  </a:lnTo>
                  <a:lnTo>
                    <a:pt x="156074" y="1672054"/>
                  </a:lnTo>
                  <a:lnTo>
                    <a:pt x="118234" y="1648568"/>
                  </a:lnTo>
                  <a:lnTo>
                    <a:pt x="84585" y="1619704"/>
                  </a:lnTo>
                  <a:lnTo>
                    <a:pt x="55720" y="1586054"/>
                  </a:lnTo>
                  <a:lnTo>
                    <a:pt x="32234" y="1548215"/>
                  </a:lnTo>
                  <a:lnTo>
                    <a:pt x="14722" y="1506780"/>
                  </a:lnTo>
                  <a:lnTo>
                    <a:pt x="3779" y="1462345"/>
                  </a:lnTo>
                  <a:lnTo>
                    <a:pt x="0" y="1415503"/>
                  </a:lnTo>
                  <a:lnTo>
                    <a:pt x="0" y="288785"/>
                  </a:lnTo>
                  <a:lnTo>
                    <a:pt x="3779" y="241940"/>
                  </a:lnTo>
                  <a:lnTo>
                    <a:pt x="14722" y="197503"/>
                  </a:lnTo>
                  <a:lnTo>
                    <a:pt x="32234" y="156068"/>
                  </a:lnTo>
                  <a:lnTo>
                    <a:pt x="55720" y="118229"/>
                  </a:lnTo>
                  <a:lnTo>
                    <a:pt x="84585" y="84580"/>
                  </a:lnTo>
                  <a:lnTo>
                    <a:pt x="118234" y="55716"/>
                  </a:lnTo>
                  <a:lnTo>
                    <a:pt x="156074" y="32232"/>
                  </a:lnTo>
                  <a:lnTo>
                    <a:pt x="197508" y="14721"/>
                  </a:lnTo>
                  <a:lnTo>
                    <a:pt x="241944" y="3779"/>
                  </a:lnTo>
                  <a:lnTo>
                    <a:pt x="288785" y="0"/>
                  </a:lnTo>
                  <a:lnTo>
                    <a:pt x="1717598" y="0"/>
                  </a:lnTo>
                  <a:lnTo>
                    <a:pt x="1764443" y="3779"/>
                  </a:lnTo>
                  <a:lnTo>
                    <a:pt x="1808881" y="14721"/>
                  </a:lnTo>
                  <a:lnTo>
                    <a:pt x="1850318" y="32232"/>
                  </a:lnTo>
                  <a:lnTo>
                    <a:pt x="1888159" y="55716"/>
                  </a:lnTo>
                  <a:lnTo>
                    <a:pt x="1921810" y="84580"/>
                  </a:lnTo>
                  <a:lnTo>
                    <a:pt x="1950675" y="118229"/>
                  </a:lnTo>
                  <a:lnTo>
                    <a:pt x="1974161" y="156068"/>
                  </a:lnTo>
                  <a:lnTo>
                    <a:pt x="1991673" y="197503"/>
                  </a:lnTo>
                  <a:lnTo>
                    <a:pt x="2002616" y="241940"/>
                  </a:lnTo>
                  <a:lnTo>
                    <a:pt x="2006396" y="288785"/>
                  </a:lnTo>
                  <a:lnTo>
                    <a:pt x="2006396" y="1415503"/>
                  </a:lnTo>
                  <a:lnTo>
                    <a:pt x="2002616" y="1462345"/>
                  </a:lnTo>
                  <a:lnTo>
                    <a:pt x="1991673" y="1506780"/>
                  </a:lnTo>
                  <a:lnTo>
                    <a:pt x="1974161" y="1548215"/>
                  </a:lnTo>
                  <a:lnTo>
                    <a:pt x="1950675" y="1586054"/>
                  </a:lnTo>
                  <a:lnTo>
                    <a:pt x="1921810" y="1619704"/>
                  </a:lnTo>
                  <a:lnTo>
                    <a:pt x="1888159" y="1648568"/>
                  </a:lnTo>
                  <a:lnTo>
                    <a:pt x="1850318" y="1672054"/>
                  </a:lnTo>
                  <a:lnTo>
                    <a:pt x="1808881" y="1689566"/>
                  </a:lnTo>
                  <a:lnTo>
                    <a:pt x="1764443" y="1700509"/>
                  </a:lnTo>
                  <a:lnTo>
                    <a:pt x="1717598" y="17042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9914" y="8473552"/>
              <a:ext cx="1644457" cy="114850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739648" y="9435241"/>
            <a:ext cx="1630680" cy="4146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>
              <a:lnSpc>
                <a:spcPct val="106300"/>
              </a:lnSpc>
              <a:spcBef>
                <a:spcPts val="90"/>
              </a:spcBef>
            </a:pPr>
            <a:r>
              <a:rPr dirty="0" sz="600" spc="20">
                <a:latin typeface="Lucida Sans Unicode"/>
                <a:cs typeface="Lucida Sans Unicode"/>
              </a:rPr>
              <a:t>The </a:t>
            </a:r>
            <a:r>
              <a:rPr dirty="0" sz="600" spc="35">
                <a:latin typeface="Lucida Sans Unicode"/>
                <a:cs typeface="Lucida Sans Unicode"/>
              </a:rPr>
              <a:t>Sundborg Center </a:t>
            </a:r>
            <a:r>
              <a:rPr dirty="0" sz="600" spc="5">
                <a:latin typeface="Lucida Sans Unicode"/>
                <a:cs typeface="Lucida Sans Unicode"/>
              </a:rPr>
              <a:t>for </a:t>
            </a:r>
            <a:r>
              <a:rPr dirty="0" sz="600" spc="45">
                <a:latin typeface="Lucida Sans Unicode"/>
                <a:cs typeface="Lucida Sans Unicode"/>
              </a:rPr>
              <a:t>Community </a:t>
            </a:r>
            <a:r>
              <a:rPr dirty="0" sz="600" spc="50">
                <a:latin typeface="Lucida Sans Unicode"/>
                <a:cs typeface="Lucida Sans Unicode"/>
              </a:rPr>
              <a:t> Engagement </a:t>
            </a:r>
            <a:r>
              <a:rPr dirty="0" sz="600" spc="45">
                <a:latin typeface="Lucida Sans Unicode"/>
                <a:cs typeface="Lucida Sans Unicode"/>
              </a:rPr>
              <a:t>connects </a:t>
            </a:r>
            <a:r>
              <a:rPr dirty="0" sz="600" spc="65">
                <a:latin typeface="Lucida Sans Unicode"/>
                <a:cs typeface="Lucida Sans Unicode"/>
              </a:rPr>
              <a:t>campus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65">
                <a:latin typeface="Lucida Sans Unicode"/>
                <a:cs typeface="Lucida Sans Unicode"/>
              </a:rPr>
              <a:t> </a:t>
            </a:r>
            <a:r>
              <a:rPr dirty="0" sz="600" spc="45">
                <a:latin typeface="Lucida Sans Unicode"/>
                <a:cs typeface="Lucida Sans Unicode"/>
              </a:rPr>
              <a:t>community</a:t>
            </a:r>
            <a:r>
              <a:rPr dirty="0" sz="600" spc="-3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to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40">
                <a:latin typeface="Lucida Sans Unicode"/>
                <a:cs typeface="Lucida Sans Unicode"/>
              </a:rPr>
              <a:t>promote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95">
                <a:latin typeface="Lucida Sans Unicode"/>
                <a:cs typeface="Lucida Sans Unicode"/>
              </a:rPr>
              <a:t>a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45">
                <a:latin typeface="Lucida Sans Unicode"/>
                <a:cs typeface="Lucida Sans Unicode"/>
              </a:rPr>
              <a:t>more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just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-175">
                <a:latin typeface="Lucida Sans Unicode"/>
                <a:cs typeface="Lucida Sans Unicode"/>
              </a:rPr>
              <a:t> </a:t>
            </a:r>
            <a:r>
              <a:rPr dirty="0" sz="600" spc="60">
                <a:latin typeface="Lucida Sans Unicode"/>
                <a:cs typeface="Lucida Sans Unicode"/>
              </a:rPr>
              <a:t>humane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world.</a:t>
            </a:r>
            <a:endParaRPr sz="600">
              <a:latin typeface="Lucida Sans Unicode"/>
              <a:cs typeface="Lucida Sans Unicode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529391" y="6389244"/>
            <a:ext cx="4270375" cy="3642995"/>
            <a:chOff x="1529391" y="6389244"/>
            <a:chExt cx="4270375" cy="3642995"/>
          </a:xfrm>
        </p:grpSpPr>
        <p:sp>
          <p:nvSpPr>
            <p:cNvPr id="31" name="object 31"/>
            <p:cNvSpPr/>
            <p:nvPr/>
          </p:nvSpPr>
          <p:spPr>
            <a:xfrm>
              <a:off x="1551726" y="8321182"/>
              <a:ext cx="2006600" cy="1704339"/>
            </a:xfrm>
            <a:custGeom>
              <a:avLst/>
              <a:gdLst/>
              <a:ahLst/>
              <a:cxnLst/>
              <a:rect l="l" t="t" r="r" b="b"/>
              <a:pathLst>
                <a:path w="2006600" h="1704340">
                  <a:moveTo>
                    <a:pt x="1717598" y="1704289"/>
                  </a:moveTo>
                  <a:lnTo>
                    <a:pt x="288785" y="1704289"/>
                  </a:lnTo>
                  <a:lnTo>
                    <a:pt x="241944" y="1700509"/>
                  </a:lnTo>
                  <a:lnTo>
                    <a:pt x="197508" y="1689566"/>
                  </a:lnTo>
                  <a:lnTo>
                    <a:pt x="156074" y="1672054"/>
                  </a:lnTo>
                  <a:lnTo>
                    <a:pt x="118234" y="1648568"/>
                  </a:lnTo>
                  <a:lnTo>
                    <a:pt x="84585" y="1619704"/>
                  </a:lnTo>
                  <a:lnTo>
                    <a:pt x="55720" y="1586054"/>
                  </a:lnTo>
                  <a:lnTo>
                    <a:pt x="32234" y="1548215"/>
                  </a:lnTo>
                  <a:lnTo>
                    <a:pt x="14722" y="1506780"/>
                  </a:lnTo>
                  <a:lnTo>
                    <a:pt x="3779" y="1462345"/>
                  </a:lnTo>
                  <a:lnTo>
                    <a:pt x="0" y="1415503"/>
                  </a:lnTo>
                  <a:lnTo>
                    <a:pt x="0" y="288785"/>
                  </a:lnTo>
                  <a:lnTo>
                    <a:pt x="3779" y="241940"/>
                  </a:lnTo>
                  <a:lnTo>
                    <a:pt x="14722" y="197503"/>
                  </a:lnTo>
                  <a:lnTo>
                    <a:pt x="32234" y="156068"/>
                  </a:lnTo>
                  <a:lnTo>
                    <a:pt x="55720" y="118229"/>
                  </a:lnTo>
                  <a:lnTo>
                    <a:pt x="84585" y="84580"/>
                  </a:lnTo>
                  <a:lnTo>
                    <a:pt x="118234" y="55716"/>
                  </a:lnTo>
                  <a:lnTo>
                    <a:pt x="156074" y="32232"/>
                  </a:lnTo>
                  <a:lnTo>
                    <a:pt x="197508" y="14721"/>
                  </a:lnTo>
                  <a:lnTo>
                    <a:pt x="241944" y="3779"/>
                  </a:lnTo>
                  <a:lnTo>
                    <a:pt x="288785" y="0"/>
                  </a:lnTo>
                  <a:lnTo>
                    <a:pt x="1717598" y="0"/>
                  </a:lnTo>
                  <a:lnTo>
                    <a:pt x="1764443" y="3779"/>
                  </a:lnTo>
                  <a:lnTo>
                    <a:pt x="1808880" y="14721"/>
                  </a:lnTo>
                  <a:lnTo>
                    <a:pt x="1850315" y="32232"/>
                  </a:lnTo>
                  <a:lnTo>
                    <a:pt x="1888154" y="55716"/>
                  </a:lnTo>
                  <a:lnTo>
                    <a:pt x="1921803" y="84580"/>
                  </a:lnTo>
                  <a:lnTo>
                    <a:pt x="1950667" y="118229"/>
                  </a:lnTo>
                  <a:lnTo>
                    <a:pt x="1974151" y="156068"/>
                  </a:lnTo>
                  <a:lnTo>
                    <a:pt x="1991662" y="197503"/>
                  </a:lnTo>
                  <a:lnTo>
                    <a:pt x="2002604" y="241940"/>
                  </a:lnTo>
                  <a:lnTo>
                    <a:pt x="2006384" y="288785"/>
                  </a:lnTo>
                  <a:lnTo>
                    <a:pt x="2006384" y="1415503"/>
                  </a:lnTo>
                  <a:lnTo>
                    <a:pt x="2002604" y="1462345"/>
                  </a:lnTo>
                  <a:lnTo>
                    <a:pt x="1991662" y="1506780"/>
                  </a:lnTo>
                  <a:lnTo>
                    <a:pt x="1974151" y="1548215"/>
                  </a:lnTo>
                  <a:lnTo>
                    <a:pt x="1950667" y="1586054"/>
                  </a:lnTo>
                  <a:lnTo>
                    <a:pt x="1921803" y="1619704"/>
                  </a:lnTo>
                  <a:lnTo>
                    <a:pt x="1888154" y="1648568"/>
                  </a:lnTo>
                  <a:lnTo>
                    <a:pt x="1850315" y="1672054"/>
                  </a:lnTo>
                  <a:lnTo>
                    <a:pt x="1808880" y="1689566"/>
                  </a:lnTo>
                  <a:lnTo>
                    <a:pt x="1764443" y="1700509"/>
                  </a:lnTo>
                  <a:lnTo>
                    <a:pt x="1717598" y="17042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535741" y="6395594"/>
              <a:ext cx="2006600" cy="1704339"/>
            </a:xfrm>
            <a:custGeom>
              <a:avLst/>
              <a:gdLst/>
              <a:ahLst/>
              <a:cxnLst/>
              <a:rect l="l" t="t" r="r" b="b"/>
              <a:pathLst>
                <a:path w="2006600" h="1704340">
                  <a:moveTo>
                    <a:pt x="1717598" y="1704289"/>
                  </a:moveTo>
                  <a:lnTo>
                    <a:pt x="288785" y="1704289"/>
                  </a:lnTo>
                  <a:lnTo>
                    <a:pt x="241944" y="1700509"/>
                  </a:lnTo>
                  <a:lnTo>
                    <a:pt x="197508" y="1689566"/>
                  </a:lnTo>
                  <a:lnTo>
                    <a:pt x="156074" y="1672054"/>
                  </a:lnTo>
                  <a:lnTo>
                    <a:pt x="118234" y="1648568"/>
                  </a:lnTo>
                  <a:lnTo>
                    <a:pt x="84585" y="1619704"/>
                  </a:lnTo>
                  <a:lnTo>
                    <a:pt x="55720" y="1586054"/>
                  </a:lnTo>
                  <a:lnTo>
                    <a:pt x="32234" y="1548215"/>
                  </a:lnTo>
                  <a:lnTo>
                    <a:pt x="14722" y="1506780"/>
                  </a:lnTo>
                  <a:lnTo>
                    <a:pt x="3779" y="1462345"/>
                  </a:lnTo>
                  <a:lnTo>
                    <a:pt x="0" y="1415503"/>
                  </a:lnTo>
                  <a:lnTo>
                    <a:pt x="0" y="288785"/>
                  </a:lnTo>
                  <a:lnTo>
                    <a:pt x="3779" y="241940"/>
                  </a:lnTo>
                  <a:lnTo>
                    <a:pt x="14722" y="197503"/>
                  </a:lnTo>
                  <a:lnTo>
                    <a:pt x="32234" y="156068"/>
                  </a:lnTo>
                  <a:lnTo>
                    <a:pt x="55720" y="118229"/>
                  </a:lnTo>
                  <a:lnTo>
                    <a:pt x="84585" y="84580"/>
                  </a:lnTo>
                  <a:lnTo>
                    <a:pt x="118234" y="55716"/>
                  </a:lnTo>
                  <a:lnTo>
                    <a:pt x="156074" y="32232"/>
                  </a:lnTo>
                  <a:lnTo>
                    <a:pt x="197508" y="14721"/>
                  </a:lnTo>
                  <a:lnTo>
                    <a:pt x="241944" y="3779"/>
                  </a:lnTo>
                  <a:lnTo>
                    <a:pt x="288785" y="0"/>
                  </a:lnTo>
                  <a:lnTo>
                    <a:pt x="1717598" y="0"/>
                  </a:lnTo>
                  <a:lnTo>
                    <a:pt x="1764443" y="3779"/>
                  </a:lnTo>
                  <a:lnTo>
                    <a:pt x="1808880" y="14721"/>
                  </a:lnTo>
                  <a:lnTo>
                    <a:pt x="1850315" y="32232"/>
                  </a:lnTo>
                  <a:lnTo>
                    <a:pt x="1888154" y="55716"/>
                  </a:lnTo>
                  <a:lnTo>
                    <a:pt x="1921803" y="84580"/>
                  </a:lnTo>
                  <a:lnTo>
                    <a:pt x="1950667" y="118229"/>
                  </a:lnTo>
                  <a:lnTo>
                    <a:pt x="1974151" y="156068"/>
                  </a:lnTo>
                  <a:lnTo>
                    <a:pt x="1991662" y="197503"/>
                  </a:lnTo>
                  <a:lnTo>
                    <a:pt x="2002604" y="241940"/>
                  </a:lnTo>
                  <a:lnTo>
                    <a:pt x="2006384" y="288785"/>
                  </a:lnTo>
                  <a:lnTo>
                    <a:pt x="2006384" y="1415503"/>
                  </a:lnTo>
                  <a:lnTo>
                    <a:pt x="2002604" y="1462345"/>
                  </a:lnTo>
                  <a:lnTo>
                    <a:pt x="1991662" y="1506780"/>
                  </a:lnTo>
                  <a:lnTo>
                    <a:pt x="1974151" y="1548215"/>
                  </a:lnTo>
                  <a:lnTo>
                    <a:pt x="1950667" y="1586054"/>
                  </a:lnTo>
                  <a:lnTo>
                    <a:pt x="1921803" y="1619704"/>
                  </a:lnTo>
                  <a:lnTo>
                    <a:pt x="1888154" y="1648568"/>
                  </a:lnTo>
                  <a:lnTo>
                    <a:pt x="1850315" y="1672054"/>
                  </a:lnTo>
                  <a:lnTo>
                    <a:pt x="1808880" y="1689566"/>
                  </a:lnTo>
                  <a:lnTo>
                    <a:pt x="1764443" y="1700509"/>
                  </a:lnTo>
                  <a:lnTo>
                    <a:pt x="1717598" y="17042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0805" y="6449452"/>
              <a:ext cx="1678456" cy="67662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153841" y="7052912"/>
            <a:ext cx="1734820" cy="9004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06300"/>
              </a:lnSpc>
              <a:spcBef>
                <a:spcPts val="90"/>
              </a:spcBef>
            </a:pPr>
            <a:r>
              <a:rPr dirty="0" sz="600" spc="20">
                <a:latin typeface="Lucida Sans Unicode"/>
                <a:cs typeface="Lucida Sans Unicode"/>
              </a:rPr>
              <a:t>Today, </a:t>
            </a:r>
            <a:r>
              <a:rPr dirty="0" sz="600" spc="50">
                <a:latin typeface="Lucida Sans Unicode"/>
                <a:cs typeface="Lucida Sans Unicode"/>
              </a:rPr>
              <a:t>Graduate </a:t>
            </a:r>
            <a:r>
              <a:rPr dirty="0" sz="600" spc="60">
                <a:latin typeface="Lucida Sans Unicode"/>
                <a:cs typeface="Lucida Sans Unicode"/>
              </a:rPr>
              <a:t>Tacoma </a:t>
            </a:r>
            <a:r>
              <a:rPr dirty="0" sz="600" spc="5">
                <a:latin typeface="Lucida Sans Unicode"/>
                <a:cs typeface="Lucida Sans Unicode"/>
              </a:rPr>
              <a:t>is </a:t>
            </a:r>
            <a:r>
              <a:rPr dirty="0" sz="600" spc="45">
                <a:latin typeface="Lucida Sans Unicode"/>
                <a:cs typeface="Lucida Sans Unicode"/>
              </a:rPr>
              <a:t>more </a:t>
            </a:r>
            <a:r>
              <a:rPr dirty="0" sz="600" spc="40">
                <a:latin typeface="Lucida Sans Unicode"/>
                <a:cs typeface="Lucida Sans Unicode"/>
              </a:rPr>
              <a:t>than </a:t>
            </a:r>
            <a:r>
              <a:rPr dirty="0" sz="600" spc="45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350 </a:t>
            </a:r>
            <a:r>
              <a:rPr dirty="0" sz="600" spc="45">
                <a:latin typeface="Lucida Sans Unicode"/>
                <a:cs typeface="Lucida Sans Unicode"/>
              </a:rPr>
              <a:t>community </a:t>
            </a:r>
            <a:r>
              <a:rPr dirty="0" sz="600" spc="30">
                <a:latin typeface="Lucida Sans Unicode"/>
                <a:cs typeface="Lucida Sans Unicode"/>
              </a:rPr>
              <a:t>partners </a:t>
            </a:r>
            <a:r>
              <a:rPr dirty="0" sz="600" spc="10">
                <a:latin typeface="Lucida Sans Unicode"/>
                <a:cs typeface="Lucida Sans Unicode"/>
              </a:rPr>
              <a:t>strong. </a:t>
            </a:r>
            <a:r>
              <a:rPr dirty="0" sz="600" spc="85">
                <a:latin typeface="Lucida Sans Unicode"/>
                <a:cs typeface="Lucida Sans Unicode"/>
              </a:rPr>
              <a:t>We </a:t>
            </a:r>
            <a:r>
              <a:rPr dirty="0" sz="600" spc="50">
                <a:latin typeface="Lucida Sans Unicode"/>
                <a:cs typeface="Lucida Sans Unicode"/>
              </a:rPr>
              <a:t>are </a:t>
            </a:r>
            <a:r>
              <a:rPr dirty="0" sz="600" spc="55">
                <a:latin typeface="Lucida Sans Unicode"/>
                <a:cs typeface="Lucida Sans Unicode"/>
              </a:rPr>
              <a:t> </a:t>
            </a:r>
            <a:r>
              <a:rPr dirty="0" sz="600" spc="35">
                <a:latin typeface="Lucida Sans Unicode"/>
                <a:cs typeface="Lucida Sans Unicode"/>
              </a:rPr>
              <a:t>parents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60">
                <a:latin typeface="Lucida Sans Unicode"/>
                <a:cs typeface="Lucida Sans Unicode"/>
              </a:rPr>
              <a:t>and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educators,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35">
                <a:latin typeface="Lucida Sans Unicode"/>
                <a:cs typeface="Lucida Sans Unicode"/>
              </a:rPr>
              <a:t>early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learning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-180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higher </a:t>
            </a:r>
            <a:r>
              <a:rPr dirty="0" sz="600" spc="30">
                <a:latin typeface="Lucida Sans Unicode"/>
                <a:cs typeface="Lucida Sans Unicode"/>
              </a:rPr>
              <a:t>education, business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15">
                <a:latin typeface="Lucida Sans Unicode"/>
                <a:cs typeface="Lucida Sans Unicode"/>
              </a:rPr>
              <a:t>labor, </a:t>
            </a:r>
            <a:r>
              <a:rPr dirty="0" sz="600" spc="20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youth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45">
                <a:latin typeface="Lucida Sans Unicode"/>
                <a:cs typeface="Lucida Sans Unicode"/>
              </a:rPr>
              <a:t>community </a:t>
            </a:r>
            <a:r>
              <a:rPr dirty="0" sz="600" spc="20">
                <a:latin typeface="Lucida Sans Unicode"/>
                <a:cs typeface="Lucida Sans Unicode"/>
              </a:rPr>
              <a:t>service, </a:t>
            </a:r>
            <a:r>
              <a:rPr dirty="0" sz="600" spc="30">
                <a:latin typeface="Lucida Sans Unicode"/>
                <a:cs typeface="Lucida Sans Unicode"/>
              </a:rPr>
              <a:t>civic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65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philanthropy, </a:t>
            </a:r>
            <a:r>
              <a:rPr dirty="0" sz="600" spc="35">
                <a:latin typeface="Lucida Sans Unicode"/>
                <a:cs typeface="Lucida Sans Unicode"/>
              </a:rPr>
              <a:t>local </a:t>
            </a:r>
            <a:r>
              <a:rPr dirty="0" sz="600" spc="40">
                <a:latin typeface="Lucida Sans Unicode"/>
                <a:cs typeface="Lucida Sans Unicode"/>
              </a:rPr>
              <a:t>government </a:t>
            </a:r>
            <a:r>
              <a:rPr dirty="0" sz="600" spc="60">
                <a:latin typeface="Lucida Sans Unicode"/>
                <a:cs typeface="Lucida Sans Unicode"/>
              </a:rPr>
              <a:t>and </a:t>
            </a:r>
            <a:r>
              <a:rPr dirty="0" sz="600" spc="65">
                <a:latin typeface="Lucida Sans Unicode"/>
                <a:cs typeface="Lucida Sans Unicode"/>
              </a:rPr>
              <a:t> </a:t>
            </a:r>
            <a:r>
              <a:rPr dirty="0" sz="600" spc="40">
                <a:latin typeface="Lucida Sans Unicode"/>
                <a:cs typeface="Lucida Sans Unicode"/>
              </a:rPr>
              <a:t>communities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10">
                <a:latin typeface="Lucida Sans Unicode"/>
                <a:cs typeface="Lucida Sans Unicode"/>
              </a:rPr>
              <a:t>of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5">
                <a:latin typeface="Lucida Sans Unicode"/>
                <a:cs typeface="Lucida Sans Unicode"/>
              </a:rPr>
              <a:t>faith,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all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25">
                <a:latin typeface="Lucida Sans Unicode"/>
                <a:cs typeface="Lucida Sans Unicode"/>
              </a:rPr>
              <a:t>aligning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20">
                <a:latin typeface="Lucida Sans Unicode"/>
                <a:cs typeface="Lucida Sans Unicode"/>
              </a:rPr>
              <a:t>our</a:t>
            </a:r>
            <a:r>
              <a:rPr dirty="0" sz="600" spc="-20">
                <a:latin typeface="Lucida Sans Unicode"/>
                <a:cs typeface="Lucida Sans Unicode"/>
              </a:rPr>
              <a:t> </a:t>
            </a:r>
            <a:r>
              <a:rPr dirty="0" sz="600" spc="15">
                <a:latin typeface="Lucida Sans Unicode"/>
                <a:cs typeface="Lucida Sans Unicode"/>
              </a:rPr>
              <a:t>work </a:t>
            </a:r>
            <a:r>
              <a:rPr dirty="0" sz="600" spc="-17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together </a:t>
            </a:r>
            <a:r>
              <a:rPr dirty="0" sz="600" spc="20">
                <a:latin typeface="Lucida Sans Unicode"/>
                <a:cs typeface="Lucida Sans Unicode"/>
              </a:rPr>
              <a:t>with </a:t>
            </a:r>
            <a:r>
              <a:rPr dirty="0" sz="600" spc="60">
                <a:latin typeface="Lucida Sans Unicode"/>
                <a:cs typeface="Lucida Sans Unicode"/>
              </a:rPr>
              <a:t>Tacoma </a:t>
            </a:r>
            <a:r>
              <a:rPr dirty="0" sz="600" spc="30">
                <a:latin typeface="Lucida Sans Unicode"/>
                <a:cs typeface="Lucida Sans Unicode"/>
              </a:rPr>
              <a:t>schools </a:t>
            </a:r>
            <a:r>
              <a:rPr dirty="0" sz="600" spc="20">
                <a:latin typeface="Lucida Sans Unicode"/>
                <a:cs typeface="Lucida Sans Unicode"/>
              </a:rPr>
              <a:t>to </a:t>
            </a:r>
            <a:r>
              <a:rPr dirty="0" sz="600" spc="50">
                <a:latin typeface="Lucida Sans Unicode"/>
                <a:cs typeface="Lucida Sans Unicode"/>
              </a:rPr>
              <a:t>impact </a:t>
            </a:r>
            <a:r>
              <a:rPr dirty="0" sz="600" spc="55">
                <a:latin typeface="Lucida Sans Unicode"/>
                <a:cs typeface="Lucida Sans Unicode"/>
              </a:rPr>
              <a:t> </a:t>
            </a:r>
            <a:r>
              <a:rPr dirty="0" sz="600" spc="30">
                <a:latin typeface="Lucida Sans Unicode"/>
                <a:cs typeface="Lucida Sans Unicode"/>
              </a:rPr>
              <a:t>student</a:t>
            </a:r>
            <a:r>
              <a:rPr dirty="0" sz="600" spc="-25">
                <a:latin typeface="Lucida Sans Unicode"/>
                <a:cs typeface="Lucida Sans Unicode"/>
              </a:rPr>
              <a:t> </a:t>
            </a:r>
            <a:r>
              <a:rPr dirty="0" sz="600" spc="35">
                <a:latin typeface="Lucida Sans Unicode"/>
                <a:cs typeface="Lucida Sans Unicode"/>
              </a:rPr>
              <a:t>success.</a:t>
            </a:r>
            <a:endParaRPr sz="600">
              <a:latin typeface="Lucida Sans Unicode"/>
              <a:cs typeface="Lucida Sans Unicode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sp>
          <p:nvSpPr>
            <p:cNvPr id="36" name="object 36"/>
            <p:cNvSpPr/>
            <p:nvPr/>
          </p:nvSpPr>
          <p:spPr>
            <a:xfrm>
              <a:off x="3994871" y="6395594"/>
              <a:ext cx="2006600" cy="1704339"/>
            </a:xfrm>
            <a:custGeom>
              <a:avLst/>
              <a:gdLst/>
              <a:ahLst/>
              <a:cxnLst/>
              <a:rect l="l" t="t" r="r" b="b"/>
              <a:pathLst>
                <a:path w="2006600" h="1704340">
                  <a:moveTo>
                    <a:pt x="1717598" y="1704289"/>
                  </a:moveTo>
                  <a:lnTo>
                    <a:pt x="288785" y="1704289"/>
                  </a:lnTo>
                  <a:lnTo>
                    <a:pt x="241944" y="1700509"/>
                  </a:lnTo>
                  <a:lnTo>
                    <a:pt x="197508" y="1689566"/>
                  </a:lnTo>
                  <a:lnTo>
                    <a:pt x="156074" y="1672054"/>
                  </a:lnTo>
                  <a:lnTo>
                    <a:pt x="118234" y="1648568"/>
                  </a:lnTo>
                  <a:lnTo>
                    <a:pt x="84585" y="1619704"/>
                  </a:lnTo>
                  <a:lnTo>
                    <a:pt x="55720" y="1586054"/>
                  </a:lnTo>
                  <a:lnTo>
                    <a:pt x="32234" y="1548215"/>
                  </a:lnTo>
                  <a:lnTo>
                    <a:pt x="14722" y="1506780"/>
                  </a:lnTo>
                  <a:lnTo>
                    <a:pt x="3779" y="1462345"/>
                  </a:lnTo>
                  <a:lnTo>
                    <a:pt x="0" y="1415503"/>
                  </a:lnTo>
                  <a:lnTo>
                    <a:pt x="0" y="288785"/>
                  </a:lnTo>
                  <a:lnTo>
                    <a:pt x="3779" y="241940"/>
                  </a:lnTo>
                  <a:lnTo>
                    <a:pt x="14722" y="197503"/>
                  </a:lnTo>
                  <a:lnTo>
                    <a:pt x="32234" y="156068"/>
                  </a:lnTo>
                  <a:lnTo>
                    <a:pt x="55720" y="118229"/>
                  </a:lnTo>
                  <a:lnTo>
                    <a:pt x="84585" y="84580"/>
                  </a:lnTo>
                  <a:lnTo>
                    <a:pt x="118234" y="55716"/>
                  </a:lnTo>
                  <a:lnTo>
                    <a:pt x="156074" y="32232"/>
                  </a:lnTo>
                  <a:lnTo>
                    <a:pt x="197508" y="14721"/>
                  </a:lnTo>
                  <a:lnTo>
                    <a:pt x="241944" y="3779"/>
                  </a:lnTo>
                  <a:lnTo>
                    <a:pt x="288785" y="0"/>
                  </a:lnTo>
                  <a:lnTo>
                    <a:pt x="1717598" y="0"/>
                  </a:lnTo>
                  <a:lnTo>
                    <a:pt x="1764443" y="3779"/>
                  </a:lnTo>
                  <a:lnTo>
                    <a:pt x="1808880" y="14721"/>
                  </a:lnTo>
                  <a:lnTo>
                    <a:pt x="1850315" y="32232"/>
                  </a:lnTo>
                  <a:lnTo>
                    <a:pt x="1888154" y="55716"/>
                  </a:lnTo>
                  <a:lnTo>
                    <a:pt x="1921803" y="84580"/>
                  </a:lnTo>
                  <a:lnTo>
                    <a:pt x="1950667" y="118229"/>
                  </a:lnTo>
                  <a:lnTo>
                    <a:pt x="1974151" y="156068"/>
                  </a:lnTo>
                  <a:lnTo>
                    <a:pt x="1991662" y="197503"/>
                  </a:lnTo>
                  <a:lnTo>
                    <a:pt x="2002604" y="241940"/>
                  </a:lnTo>
                  <a:lnTo>
                    <a:pt x="2006384" y="288785"/>
                  </a:lnTo>
                  <a:lnTo>
                    <a:pt x="2006384" y="1415503"/>
                  </a:lnTo>
                  <a:lnTo>
                    <a:pt x="2002604" y="1462345"/>
                  </a:lnTo>
                  <a:lnTo>
                    <a:pt x="1991662" y="1506780"/>
                  </a:lnTo>
                  <a:lnTo>
                    <a:pt x="1974151" y="1548215"/>
                  </a:lnTo>
                  <a:lnTo>
                    <a:pt x="1950667" y="1586054"/>
                  </a:lnTo>
                  <a:lnTo>
                    <a:pt x="1921803" y="1619704"/>
                  </a:lnTo>
                  <a:lnTo>
                    <a:pt x="1888154" y="1648568"/>
                  </a:lnTo>
                  <a:lnTo>
                    <a:pt x="1850315" y="1672054"/>
                  </a:lnTo>
                  <a:lnTo>
                    <a:pt x="1808880" y="1689566"/>
                  </a:lnTo>
                  <a:lnTo>
                    <a:pt x="1764443" y="1700509"/>
                  </a:lnTo>
                  <a:lnTo>
                    <a:pt x="1717598" y="17042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70264" y="6504369"/>
              <a:ext cx="712724" cy="71274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363955" y="0"/>
              <a:ext cx="196215" cy="1925320"/>
            </a:xfrm>
            <a:custGeom>
              <a:avLst/>
              <a:gdLst/>
              <a:ahLst/>
              <a:cxnLst/>
              <a:rect l="l" t="t" r="r" b="b"/>
              <a:pathLst>
                <a:path w="196215" h="1925320">
                  <a:moveTo>
                    <a:pt x="0" y="1925193"/>
                  </a:moveTo>
                  <a:lnTo>
                    <a:pt x="196100" y="1925193"/>
                  </a:lnTo>
                  <a:lnTo>
                    <a:pt x="196100" y="0"/>
                  </a:lnTo>
                  <a:lnTo>
                    <a:pt x="0" y="0"/>
                  </a:lnTo>
                  <a:lnTo>
                    <a:pt x="0" y="1925193"/>
                  </a:lnTo>
                  <a:close/>
                </a:path>
              </a:pathLst>
            </a:custGeom>
            <a:solidFill>
              <a:srgbClr val="FBB0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363955" y="1925193"/>
              <a:ext cx="196215" cy="2419985"/>
            </a:xfrm>
            <a:custGeom>
              <a:avLst/>
              <a:gdLst/>
              <a:ahLst/>
              <a:cxnLst/>
              <a:rect l="l" t="t" r="r" b="b"/>
              <a:pathLst>
                <a:path w="196215" h="2419985">
                  <a:moveTo>
                    <a:pt x="0" y="2419464"/>
                  </a:moveTo>
                  <a:lnTo>
                    <a:pt x="196100" y="2419464"/>
                  </a:lnTo>
                  <a:lnTo>
                    <a:pt x="196100" y="0"/>
                  </a:lnTo>
                  <a:lnTo>
                    <a:pt x="0" y="0"/>
                  </a:lnTo>
                  <a:lnTo>
                    <a:pt x="0" y="2419464"/>
                  </a:lnTo>
                  <a:close/>
                </a:path>
              </a:pathLst>
            </a:custGeom>
            <a:solidFill>
              <a:srgbClr val="EA11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363955" y="4344657"/>
              <a:ext cx="196215" cy="2562860"/>
            </a:xfrm>
            <a:custGeom>
              <a:avLst/>
              <a:gdLst/>
              <a:ahLst/>
              <a:cxnLst/>
              <a:rect l="l" t="t" r="r" b="b"/>
              <a:pathLst>
                <a:path w="196215" h="2562859">
                  <a:moveTo>
                    <a:pt x="196100" y="0"/>
                  </a:moveTo>
                  <a:lnTo>
                    <a:pt x="0" y="0"/>
                  </a:lnTo>
                  <a:lnTo>
                    <a:pt x="0" y="2562796"/>
                  </a:lnTo>
                  <a:lnTo>
                    <a:pt x="196100" y="2562796"/>
                  </a:lnTo>
                  <a:lnTo>
                    <a:pt x="196100" y="0"/>
                  </a:lnTo>
                  <a:close/>
                </a:path>
              </a:pathLst>
            </a:custGeom>
            <a:solidFill>
              <a:srgbClr val="53AC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0" y="3710254"/>
              <a:ext cx="196215" cy="2032000"/>
            </a:xfrm>
            <a:custGeom>
              <a:avLst/>
              <a:gdLst/>
              <a:ahLst/>
              <a:cxnLst/>
              <a:rect l="l" t="t" r="r" b="b"/>
              <a:pathLst>
                <a:path w="196215" h="2032000">
                  <a:moveTo>
                    <a:pt x="0" y="2031428"/>
                  </a:moveTo>
                  <a:lnTo>
                    <a:pt x="196100" y="2031428"/>
                  </a:lnTo>
                  <a:lnTo>
                    <a:pt x="196100" y="0"/>
                  </a:lnTo>
                  <a:lnTo>
                    <a:pt x="0" y="0"/>
                  </a:lnTo>
                  <a:lnTo>
                    <a:pt x="0" y="2031428"/>
                  </a:lnTo>
                  <a:close/>
                </a:path>
              </a:pathLst>
            </a:custGeom>
            <a:solidFill>
              <a:srgbClr val="FBB0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0" y="5741683"/>
              <a:ext cx="196215" cy="2419985"/>
            </a:xfrm>
            <a:custGeom>
              <a:avLst/>
              <a:gdLst/>
              <a:ahLst/>
              <a:cxnLst/>
              <a:rect l="l" t="t" r="r" b="b"/>
              <a:pathLst>
                <a:path w="196215" h="2419984">
                  <a:moveTo>
                    <a:pt x="0" y="2419464"/>
                  </a:moveTo>
                  <a:lnTo>
                    <a:pt x="196100" y="2419464"/>
                  </a:lnTo>
                  <a:lnTo>
                    <a:pt x="196100" y="0"/>
                  </a:lnTo>
                  <a:lnTo>
                    <a:pt x="0" y="0"/>
                  </a:lnTo>
                  <a:lnTo>
                    <a:pt x="0" y="2419464"/>
                  </a:lnTo>
                  <a:close/>
                </a:path>
              </a:pathLst>
            </a:custGeom>
            <a:solidFill>
              <a:srgbClr val="EA11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0" y="8161146"/>
              <a:ext cx="196215" cy="2531110"/>
            </a:xfrm>
            <a:custGeom>
              <a:avLst/>
              <a:gdLst/>
              <a:ahLst/>
              <a:cxnLst/>
              <a:rect l="l" t="t" r="r" b="b"/>
              <a:pathLst>
                <a:path w="196215" h="2531109">
                  <a:moveTo>
                    <a:pt x="196100" y="0"/>
                  </a:moveTo>
                  <a:lnTo>
                    <a:pt x="0" y="0"/>
                  </a:lnTo>
                  <a:lnTo>
                    <a:pt x="0" y="2530855"/>
                  </a:lnTo>
                  <a:lnTo>
                    <a:pt x="196100" y="2530855"/>
                  </a:lnTo>
                  <a:lnTo>
                    <a:pt x="196100" y="0"/>
                  </a:lnTo>
                  <a:close/>
                </a:path>
              </a:pathLst>
            </a:custGeom>
            <a:solidFill>
              <a:srgbClr val="53ACE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 1</dc:title>
  <dcterms:created xsi:type="dcterms:W3CDTF">2024-11-01T11:52:38Z</dcterms:created>
  <dcterms:modified xsi:type="dcterms:W3CDTF">2024-11-01T11:52:38Z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2024-11-01T00:00:00Z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2024-11-01T00:00:00Z</vt:filetime>
  </property>
</Properties>
</file>